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30"/>
  </p:notesMasterIdLst>
  <p:handoutMasterIdLst>
    <p:handoutMasterId r:id="rId31"/>
  </p:handoutMasterIdLst>
  <p:sldIdLst>
    <p:sldId id="258" r:id="rId4"/>
    <p:sldId id="257" r:id="rId5"/>
    <p:sldId id="261" r:id="rId6"/>
    <p:sldId id="263" r:id="rId7"/>
    <p:sldId id="280" r:id="rId8"/>
    <p:sldId id="281" r:id="rId9"/>
    <p:sldId id="266" r:id="rId10"/>
    <p:sldId id="282" r:id="rId11"/>
    <p:sldId id="283" r:id="rId12"/>
    <p:sldId id="272" r:id="rId13"/>
    <p:sldId id="284" r:id="rId14"/>
    <p:sldId id="285" r:id="rId15"/>
    <p:sldId id="286" r:id="rId16"/>
    <p:sldId id="287" r:id="rId17"/>
    <p:sldId id="292" r:id="rId18"/>
    <p:sldId id="293" r:id="rId19"/>
    <p:sldId id="294" r:id="rId20"/>
    <p:sldId id="295" r:id="rId21"/>
    <p:sldId id="296" r:id="rId22"/>
    <p:sldId id="297" r:id="rId23"/>
    <p:sldId id="288" r:id="rId24"/>
    <p:sldId id="299" r:id="rId25"/>
    <p:sldId id="298" r:id="rId26"/>
    <p:sldId id="291" r:id="rId27"/>
    <p:sldId id="278" r:id="rId28"/>
    <p:sldId id="259" r:id="rId29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88800"/>
    <a:srgbClr val="CCCCCC"/>
    <a:srgbClr val="6B6B6B"/>
    <a:srgbClr val="000000"/>
    <a:srgbClr val="AA71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1A24E1-49BF-4C98-BE5D-182A0F23FB3F}" type="doc">
      <dgm:prSet loTypeId="urn:microsoft.com/office/officeart/2005/8/layout/venn1" loCatId="relationship" qsTypeId="urn:microsoft.com/office/officeart/2005/8/quickstyle/simple5" qsCatId="simple" csTypeId="urn:microsoft.com/office/officeart/2005/8/colors/accent0_1" csCatId="mainScheme"/>
      <dgm:spPr/>
      <dgm:t>
        <a:bodyPr/>
        <a:lstStyle/>
        <a:p>
          <a:endParaRPr lang="bg-BG"/>
        </a:p>
      </dgm:t>
    </dgm:pt>
    <dgm:pt modelId="{F8058055-6066-4022-B563-F7A2C97954DB}">
      <dgm:prSet/>
      <dgm:spPr/>
      <dgm:t>
        <a:bodyPr/>
        <a:lstStyle/>
        <a:p>
          <a:pPr rtl="0"/>
          <a:r>
            <a:rPr lang="fr-FR" dirty="0" smtClean="0"/>
            <a:t>Excellent science</a:t>
          </a:r>
          <a:endParaRPr lang="bg-BG" dirty="0"/>
        </a:p>
      </dgm:t>
    </dgm:pt>
    <dgm:pt modelId="{68C04AF5-2540-4C97-BD58-975124651589}" type="parTrans" cxnId="{1680F9D3-06E9-4E89-9DA2-C215488B502B}">
      <dgm:prSet/>
      <dgm:spPr/>
      <dgm:t>
        <a:bodyPr/>
        <a:lstStyle/>
        <a:p>
          <a:endParaRPr lang="bg-BG"/>
        </a:p>
      </dgm:t>
    </dgm:pt>
    <dgm:pt modelId="{DF5CF863-93CE-4049-BC22-6E2F323F677E}" type="sibTrans" cxnId="{1680F9D3-06E9-4E89-9DA2-C215488B502B}">
      <dgm:prSet/>
      <dgm:spPr/>
      <dgm:t>
        <a:bodyPr/>
        <a:lstStyle/>
        <a:p>
          <a:endParaRPr lang="bg-BG"/>
        </a:p>
      </dgm:t>
    </dgm:pt>
    <dgm:pt modelId="{8256A061-5726-44ED-8913-F6ABFCE8FB59}">
      <dgm:prSet/>
      <dgm:spPr/>
      <dgm:t>
        <a:bodyPr/>
        <a:lstStyle/>
        <a:p>
          <a:pPr rtl="0"/>
          <a:r>
            <a:rPr lang="fr-FR" dirty="0" smtClean="0"/>
            <a:t>Industrial leadership</a:t>
          </a:r>
          <a:endParaRPr lang="bg-BG" dirty="0"/>
        </a:p>
      </dgm:t>
    </dgm:pt>
    <dgm:pt modelId="{79800B9E-572D-4A18-9009-D573E94F491E}" type="parTrans" cxnId="{C2E525C1-DC1B-4CD8-85DD-8046FEAAF2D8}">
      <dgm:prSet/>
      <dgm:spPr/>
      <dgm:t>
        <a:bodyPr/>
        <a:lstStyle/>
        <a:p>
          <a:endParaRPr lang="bg-BG"/>
        </a:p>
      </dgm:t>
    </dgm:pt>
    <dgm:pt modelId="{253793B5-EDE7-483B-BF6D-FAA8998F49CB}" type="sibTrans" cxnId="{C2E525C1-DC1B-4CD8-85DD-8046FEAAF2D8}">
      <dgm:prSet/>
      <dgm:spPr/>
      <dgm:t>
        <a:bodyPr/>
        <a:lstStyle/>
        <a:p>
          <a:endParaRPr lang="bg-BG"/>
        </a:p>
      </dgm:t>
    </dgm:pt>
    <dgm:pt modelId="{0F249269-E33D-4296-8E55-CEDDBE3E6D9D}">
      <dgm:prSet/>
      <dgm:spPr/>
      <dgm:t>
        <a:bodyPr/>
        <a:lstStyle/>
        <a:p>
          <a:pPr rtl="0"/>
          <a:r>
            <a:rPr lang="fr-FR" smtClean="0"/>
            <a:t>Sociatal challenges </a:t>
          </a:r>
          <a:endParaRPr lang="bg-BG"/>
        </a:p>
      </dgm:t>
    </dgm:pt>
    <dgm:pt modelId="{868E9681-3865-46F4-A0B8-06B84A94D844}" type="parTrans" cxnId="{01393DF0-449F-4832-B56F-3DA162E7C3CB}">
      <dgm:prSet/>
      <dgm:spPr/>
      <dgm:t>
        <a:bodyPr/>
        <a:lstStyle/>
        <a:p>
          <a:endParaRPr lang="bg-BG"/>
        </a:p>
      </dgm:t>
    </dgm:pt>
    <dgm:pt modelId="{DCD103FA-9F38-4415-B776-AC2012D49203}" type="sibTrans" cxnId="{01393DF0-449F-4832-B56F-3DA162E7C3CB}">
      <dgm:prSet/>
      <dgm:spPr/>
      <dgm:t>
        <a:bodyPr/>
        <a:lstStyle/>
        <a:p>
          <a:endParaRPr lang="bg-BG"/>
        </a:p>
      </dgm:t>
    </dgm:pt>
    <dgm:pt modelId="{468E057D-F73C-44CB-BA9D-6BE702C004A6}" type="pres">
      <dgm:prSet presAssocID="{C91A24E1-49BF-4C98-BE5D-182A0F23FB3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D9B08067-F60A-49DF-B37D-3CFDD8E54080}" type="pres">
      <dgm:prSet presAssocID="{F8058055-6066-4022-B563-F7A2C97954DB}" presName="circ1" presStyleLbl="vennNode1" presStyleIdx="0" presStyleCnt="3"/>
      <dgm:spPr/>
      <dgm:t>
        <a:bodyPr/>
        <a:lstStyle/>
        <a:p>
          <a:endParaRPr lang="bg-BG"/>
        </a:p>
      </dgm:t>
    </dgm:pt>
    <dgm:pt modelId="{956751AE-384D-4F84-AA4B-4773BE3AA343}" type="pres">
      <dgm:prSet presAssocID="{F8058055-6066-4022-B563-F7A2C97954D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44B74C9-A17E-4AF2-BBD4-B8053E5A83B1}" type="pres">
      <dgm:prSet presAssocID="{8256A061-5726-44ED-8913-F6ABFCE8FB59}" presName="circ2" presStyleLbl="vennNode1" presStyleIdx="1" presStyleCnt="3"/>
      <dgm:spPr/>
      <dgm:t>
        <a:bodyPr/>
        <a:lstStyle/>
        <a:p>
          <a:endParaRPr lang="bg-BG"/>
        </a:p>
      </dgm:t>
    </dgm:pt>
    <dgm:pt modelId="{0CC57CC4-86CF-481C-A1D1-14D755020FA3}" type="pres">
      <dgm:prSet presAssocID="{8256A061-5726-44ED-8913-F6ABFCE8FB5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D5446EB-7C6F-44A7-A39F-FE1B4EEF76E0}" type="pres">
      <dgm:prSet presAssocID="{0F249269-E33D-4296-8E55-CEDDBE3E6D9D}" presName="circ3" presStyleLbl="vennNode1" presStyleIdx="2" presStyleCnt="3"/>
      <dgm:spPr/>
      <dgm:t>
        <a:bodyPr/>
        <a:lstStyle/>
        <a:p>
          <a:endParaRPr lang="bg-BG"/>
        </a:p>
      </dgm:t>
    </dgm:pt>
    <dgm:pt modelId="{DF10A3E7-28BF-442C-9E74-C8D63314FB15}" type="pres">
      <dgm:prSet presAssocID="{0F249269-E33D-4296-8E55-CEDDBE3E6D9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CE9385F2-19EE-4EC2-B8CC-7036705C48EA}" type="presOf" srcId="{8256A061-5726-44ED-8913-F6ABFCE8FB59}" destId="{0CC57CC4-86CF-481C-A1D1-14D755020FA3}" srcOrd="1" destOrd="0" presId="urn:microsoft.com/office/officeart/2005/8/layout/venn1"/>
    <dgm:cxn modelId="{897BEAB6-7696-44B9-827E-EE75BA1DB4DC}" type="presOf" srcId="{0F249269-E33D-4296-8E55-CEDDBE3E6D9D}" destId="{DF10A3E7-28BF-442C-9E74-C8D63314FB15}" srcOrd="1" destOrd="0" presId="urn:microsoft.com/office/officeart/2005/8/layout/venn1"/>
    <dgm:cxn modelId="{A7974AC7-DBC3-4D14-8AC0-CE134CA823F7}" type="presOf" srcId="{F8058055-6066-4022-B563-F7A2C97954DB}" destId="{956751AE-384D-4F84-AA4B-4773BE3AA343}" srcOrd="1" destOrd="0" presId="urn:microsoft.com/office/officeart/2005/8/layout/venn1"/>
    <dgm:cxn modelId="{1680F9D3-06E9-4E89-9DA2-C215488B502B}" srcId="{C91A24E1-49BF-4C98-BE5D-182A0F23FB3F}" destId="{F8058055-6066-4022-B563-F7A2C97954DB}" srcOrd="0" destOrd="0" parTransId="{68C04AF5-2540-4C97-BD58-975124651589}" sibTransId="{DF5CF863-93CE-4049-BC22-6E2F323F677E}"/>
    <dgm:cxn modelId="{C2E525C1-DC1B-4CD8-85DD-8046FEAAF2D8}" srcId="{C91A24E1-49BF-4C98-BE5D-182A0F23FB3F}" destId="{8256A061-5726-44ED-8913-F6ABFCE8FB59}" srcOrd="1" destOrd="0" parTransId="{79800B9E-572D-4A18-9009-D573E94F491E}" sibTransId="{253793B5-EDE7-483B-BF6D-FAA8998F49CB}"/>
    <dgm:cxn modelId="{06EB0476-A973-44DA-BA10-2A7904A674F4}" type="presOf" srcId="{F8058055-6066-4022-B563-F7A2C97954DB}" destId="{D9B08067-F60A-49DF-B37D-3CFDD8E54080}" srcOrd="0" destOrd="0" presId="urn:microsoft.com/office/officeart/2005/8/layout/venn1"/>
    <dgm:cxn modelId="{01393DF0-449F-4832-B56F-3DA162E7C3CB}" srcId="{C91A24E1-49BF-4C98-BE5D-182A0F23FB3F}" destId="{0F249269-E33D-4296-8E55-CEDDBE3E6D9D}" srcOrd="2" destOrd="0" parTransId="{868E9681-3865-46F4-A0B8-06B84A94D844}" sibTransId="{DCD103FA-9F38-4415-B776-AC2012D49203}"/>
    <dgm:cxn modelId="{691FDBA0-E873-4190-AD3C-0123959FE897}" type="presOf" srcId="{0F249269-E33D-4296-8E55-CEDDBE3E6D9D}" destId="{ED5446EB-7C6F-44A7-A39F-FE1B4EEF76E0}" srcOrd="0" destOrd="0" presId="urn:microsoft.com/office/officeart/2005/8/layout/venn1"/>
    <dgm:cxn modelId="{68546302-3171-497C-9B03-51DDBC6181E1}" type="presOf" srcId="{C91A24E1-49BF-4C98-BE5D-182A0F23FB3F}" destId="{468E057D-F73C-44CB-BA9D-6BE702C004A6}" srcOrd="0" destOrd="0" presId="urn:microsoft.com/office/officeart/2005/8/layout/venn1"/>
    <dgm:cxn modelId="{D188A656-A3D1-438F-82B6-42ADFD27FF2E}" type="presOf" srcId="{8256A061-5726-44ED-8913-F6ABFCE8FB59}" destId="{144B74C9-A17E-4AF2-BBD4-B8053E5A83B1}" srcOrd="0" destOrd="0" presId="urn:microsoft.com/office/officeart/2005/8/layout/venn1"/>
    <dgm:cxn modelId="{31588AB0-25D9-43AE-B099-DB9FFC0E06D3}" type="presParOf" srcId="{468E057D-F73C-44CB-BA9D-6BE702C004A6}" destId="{D9B08067-F60A-49DF-B37D-3CFDD8E54080}" srcOrd="0" destOrd="0" presId="urn:microsoft.com/office/officeart/2005/8/layout/venn1"/>
    <dgm:cxn modelId="{02A84E31-0EC7-431B-AB75-5638500DFA80}" type="presParOf" srcId="{468E057D-F73C-44CB-BA9D-6BE702C004A6}" destId="{956751AE-384D-4F84-AA4B-4773BE3AA343}" srcOrd="1" destOrd="0" presId="urn:microsoft.com/office/officeart/2005/8/layout/venn1"/>
    <dgm:cxn modelId="{9B874872-4C19-4AE2-8F8B-D013F95CE934}" type="presParOf" srcId="{468E057D-F73C-44CB-BA9D-6BE702C004A6}" destId="{144B74C9-A17E-4AF2-BBD4-B8053E5A83B1}" srcOrd="2" destOrd="0" presId="urn:microsoft.com/office/officeart/2005/8/layout/venn1"/>
    <dgm:cxn modelId="{A349956B-7E26-4FDA-918F-4B6674ADD884}" type="presParOf" srcId="{468E057D-F73C-44CB-BA9D-6BE702C004A6}" destId="{0CC57CC4-86CF-481C-A1D1-14D755020FA3}" srcOrd="3" destOrd="0" presId="urn:microsoft.com/office/officeart/2005/8/layout/venn1"/>
    <dgm:cxn modelId="{D164BD98-91FC-4A70-A70E-DAF8EE21A1E3}" type="presParOf" srcId="{468E057D-F73C-44CB-BA9D-6BE702C004A6}" destId="{ED5446EB-7C6F-44A7-A39F-FE1B4EEF76E0}" srcOrd="4" destOrd="0" presId="urn:microsoft.com/office/officeart/2005/8/layout/venn1"/>
    <dgm:cxn modelId="{F62736B2-C6B6-4011-BCBB-197CA74FFDA3}" type="presParOf" srcId="{468E057D-F73C-44CB-BA9D-6BE702C004A6}" destId="{DF10A3E7-28BF-442C-9E74-C8D63314FB1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3D23BD-F7C9-4B85-9D87-2AB39133380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B7FF48-1C29-49B0-9C81-76FE75A5A49C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>
            <a:spcBef>
              <a:spcPts val="600"/>
            </a:spcBef>
          </a:pPr>
          <a:r>
            <a:rPr lang="fr-FR" sz="2400" b="1" dirty="0" smtClean="0"/>
            <a:t>EXCELLENT SCIENCE </a:t>
          </a:r>
        </a:p>
        <a:p>
          <a:pPr rtl="0">
            <a:spcBef>
              <a:spcPct val="0"/>
            </a:spcBef>
          </a:pPr>
          <a:r>
            <a:rPr lang="fr-FR" sz="2400" b="1" dirty="0" smtClean="0"/>
            <a:t>€ 24 441 mln.</a:t>
          </a:r>
          <a:endParaRPr lang="bg-BG" sz="2400" b="1" dirty="0"/>
        </a:p>
      </dgm:t>
    </dgm:pt>
    <dgm:pt modelId="{03774870-31D8-4449-9AAF-D496C6CFEA07}" type="parTrans" cxnId="{D3EC9FF5-8FF5-444A-8A94-2F666C271B8B}">
      <dgm:prSet/>
      <dgm:spPr/>
      <dgm:t>
        <a:bodyPr/>
        <a:lstStyle/>
        <a:p>
          <a:endParaRPr lang="en-US"/>
        </a:p>
      </dgm:t>
    </dgm:pt>
    <dgm:pt modelId="{FCDCEB8B-B56F-48A2-A97B-30E5799F4C46}" type="sibTrans" cxnId="{D3EC9FF5-8FF5-444A-8A94-2F666C271B8B}">
      <dgm:prSet/>
      <dgm:spPr/>
      <dgm:t>
        <a:bodyPr/>
        <a:lstStyle/>
        <a:p>
          <a:endParaRPr lang="en-US"/>
        </a:p>
      </dgm:t>
    </dgm:pt>
    <dgm:pt modelId="{9946CB14-33E6-442E-8C94-7DBFBE0F1FE6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 rtl="0"/>
          <a:r>
            <a:rPr lang="fr-FR" dirty="0" smtClean="0"/>
            <a:t>  European </a:t>
          </a:r>
          <a:r>
            <a:rPr lang="en-US" dirty="0" smtClean="0"/>
            <a:t>Research</a:t>
          </a:r>
          <a:r>
            <a:rPr lang="fr-FR" dirty="0" smtClean="0"/>
            <a:t> Council (ERC) - € 13 095 mln. </a:t>
          </a:r>
          <a:endParaRPr lang="bg-BG" dirty="0"/>
        </a:p>
      </dgm:t>
    </dgm:pt>
    <dgm:pt modelId="{55273604-CDDF-4496-B39F-B0DD968BF390}" type="parTrans" cxnId="{9F607E42-FB94-477F-829C-9633CEEF0383}">
      <dgm:prSet/>
      <dgm:spPr/>
      <dgm:t>
        <a:bodyPr/>
        <a:lstStyle/>
        <a:p>
          <a:endParaRPr lang="en-US"/>
        </a:p>
      </dgm:t>
    </dgm:pt>
    <dgm:pt modelId="{83CDA871-CDD4-4581-8FDB-67AC6F805F8F}" type="sibTrans" cxnId="{9F607E42-FB94-477F-829C-9633CEEF0383}">
      <dgm:prSet/>
      <dgm:spPr/>
      <dgm:t>
        <a:bodyPr/>
        <a:lstStyle/>
        <a:p>
          <a:endParaRPr lang="en-US"/>
        </a:p>
      </dgm:t>
    </dgm:pt>
    <dgm:pt modelId="{58710935-E600-462E-946A-E148DF9364B8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 rtl="0"/>
          <a:r>
            <a:rPr lang="fr-FR" dirty="0" smtClean="0"/>
            <a:t>  Future and </a:t>
          </a:r>
          <a:r>
            <a:rPr lang="en-US" dirty="0" smtClean="0"/>
            <a:t>Emerging</a:t>
          </a:r>
          <a:r>
            <a:rPr lang="fr-FR" dirty="0" smtClean="0"/>
            <a:t> Technologies - € 2 696 mln.</a:t>
          </a:r>
          <a:endParaRPr lang="bg-BG" dirty="0"/>
        </a:p>
      </dgm:t>
    </dgm:pt>
    <dgm:pt modelId="{FC31AF04-34A1-4C2E-8E6F-712E3AE44BE2}" type="parTrans" cxnId="{6F3E1859-CF31-4735-BB78-9110095CAE4E}">
      <dgm:prSet/>
      <dgm:spPr/>
      <dgm:t>
        <a:bodyPr/>
        <a:lstStyle/>
        <a:p>
          <a:endParaRPr lang="en-US"/>
        </a:p>
      </dgm:t>
    </dgm:pt>
    <dgm:pt modelId="{29B3137D-C6CA-4A24-94A8-BCC3554F558A}" type="sibTrans" cxnId="{6F3E1859-CF31-4735-BB78-9110095CAE4E}">
      <dgm:prSet/>
      <dgm:spPr/>
      <dgm:t>
        <a:bodyPr/>
        <a:lstStyle/>
        <a:p>
          <a:endParaRPr lang="en-US"/>
        </a:p>
      </dgm:t>
    </dgm:pt>
    <dgm:pt modelId="{850FF558-3D3B-4BBD-ACEF-F8745487FA3C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 rtl="0"/>
          <a:r>
            <a:rPr lang="fr-FR" dirty="0" smtClean="0"/>
            <a:t>  Marie Curie Actions - € 6 162 mln.</a:t>
          </a:r>
          <a:endParaRPr lang="bg-BG" dirty="0"/>
        </a:p>
      </dgm:t>
    </dgm:pt>
    <dgm:pt modelId="{AACDBD7B-0C0A-4E31-9ABA-F131B6074D0B}" type="parTrans" cxnId="{2150B089-608E-4040-8805-1B9ECA7B4841}">
      <dgm:prSet/>
      <dgm:spPr/>
      <dgm:t>
        <a:bodyPr/>
        <a:lstStyle/>
        <a:p>
          <a:endParaRPr lang="en-US"/>
        </a:p>
      </dgm:t>
    </dgm:pt>
    <dgm:pt modelId="{6FF63BEF-B699-4D13-ACE9-F86D049327B0}" type="sibTrans" cxnId="{2150B089-608E-4040-8805-1B9ECA7B4841}">
      <dgm:prSet/>
      <dgm:spPr/>
      <dgm:t>
        <a:bodyPr/>
        <a:lstStyle/>
        <a:p>
          <a:endParaRPr lang="en-US"/>
        </a:p>
      </dgm:t>
    </dgm:pt>
    <dgm:pt modelId="{09713257-5B74-447A-BEE7-18C8CB482F94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 rtl="0"/>
          <a:r>
            <a:rPr lang="en-US" dirty="0" smtClean="0"/>
            <a:t>  Research</a:t>
          </a:r>
          <a:r>
            <a:rPr lang="fr-FR" dirty="0" smtClean="0"/>
            <a:t> Infrastructures - € 2 488 mln.</a:t>
          </a:r>
          <a:endParaRPr lang="bg-BG" dirty="0"/>
        </a:p>
      </dgm:t>
    </dgm:pt>
    <dgm:pt modelId="{904C1C27-FF97-4EE0-84A5-70C6A78B74DD}" type="parTrans" cxnId="{21DC5197-7680-4917-942B-9BBC955A7379}">
      <dgm:prSet/>
      <dgm:spPr/>
      <dgm:t>
        <a:bodyPr/>
        <a:lstStyle/>
        <a:p>
          <a:endParaRPr lang="en-US"/>
        </a:p>
      </dgm:t>
    </dgm:pt>
    <dgm:pt modelId="{56A0A1FA-D1AB-43A2-81B0-84B4FB9CDBB5}" type="sibTrans" cxnId="{21DC5197-7680-4917-942B-9BBC955A7379}">
      <dgm:prSet/>
      <dgm:spPr/>
      <dgm:t>
        <a:bodyPr/>
        <a:lstStyle/>
        <a:p>
          <a:endParaRPr lang="en-US"/>
        </a:p>
      </dgm:t>
    </dgm:pt>
    <dgm:pt modelId="{561F19B7-43A6-4643-A800-3274392BB5A8}" type="pres">
      <dgm:prSet presAssocID="{CC3D23BD-F7C9-4B85-9D87-2AB39133380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73B6E0-8C8D-4B9F-A551-590858711285}" type="pres">
      <dgm:prSet presAssocID="{D1B7FF48-1C29-49B0-9C81-76FE75A5A49C}" presName="root1" presStyleCnt="0"/>
      <dgm:spPr/>
    </dgm:pt>
    <dgm:pt modelId="{AA868A84-8D2F-45D2-B0CF-CBC35241CB29}" type="pres">
      <dgm:prSet presAssocID="{D1B7FF48-1C29-49B0-9C81-76FE75A5A49C}" presName="LevelOneTextNode" presStyleLbl="node0" presStyleIdx="0" presStyleCnt="1" custScaleX="127141" custScaleY="769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268F69-DA3F-4956-ADD3-2861B52FAF7F}" type="pres">
      <dgm:prSet presAssocID="{D1B7FF48-1C29-49B0-9C81-76FE75A5A49C}" presName="level2hierChild" presStyleCnt="0"/>
      <dgm:spPr/>
    </dgm:pt>
    <dgm:pt modelId="{A2EDEB12-A7F0-477C-8106-7BB0786974B6}" type="pres">
      <dgm:prSet presAssocID="{55273604-CDDF-4496-B39F-B0DD968BF390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1C8AF8BB-6867-456E-977C-3594602CF5E5}" type="pres">
      <dgm:prSet presAssocID="{55273604-CDDF-4496-B39F-B0DD968BF390}" presName="connTx" presStyleLbl="parChTrans1D2" presStyleIdx="0" presStyleCnt="4"/>
      <dgm:spPr/>
      <dgm:t>
        <a:bodyPr/>
        <a:lstStyle/>
        <a:p>
          <a:endParaRPr lang="en-US"/>
        </a:p>
      </dgm:t>
    </dgm:pt>
    <dgm:pt modelId="{576F973D-6AE0-4179-9FC4-E8C677F7998B}" type="pres">
      <dgm:prSet presAssocID="{9946CB14-33E6-442E-8C94-7DBFBE0F1FE6}" presName="root2" presStyleCnt="0"/>
      <dgm:spPr/>
    </dgm:pt>
    <dgm:pt modelId="{96462567-E7B7-4B5D-A3B9-4A0F8433BBA1}" type="pres">
      <dgm:prSet presAssocID="{9946CB14-33E6-442E-8C94-7DBFBE0F1FE6}" presName="LevelTwoTextNode" presStyleLbl="node2" presStyleIdx="0" presStyleCnt="4" custScaleX="233580" custScaleY="788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1B2766-4322-45C3-8EC0-A845B2DF6758}" type="pres">
      <dgm:prSet presAssocID="{9946CB14-33E6-442E-8C94-7DBFBE0F1FE6}" presName="level3hierChild" presStyleCnt="0"/>
      <dgm:spPr/>
    </dgm:pt>
    <dgm:pt modelId="{E88C6CE0-65AF-4DA6-827A-0E04A0DE70A7}" type="pres">
      <dgm:prSet presAssocID="{FC31AF04-34A1-4C2E-8E6F-712E3AE44BE2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6D607693-933A-433F-B597-7B9D74234D73}" type="pres">
      <dgm:prSet presAssocID="{FC31AF04-34A1-4C2E-8E6F-712E3AE44BE2}" presName="connTx" presStyleLbl="parChTrans1D2" presStyleIdx="1" presStyleCnt="4"/>
      <dgm:spPr/>
      <dgm:t>
        <a:bodyPr/>
        <a:lstStyle/>
        <a:p>
          <a:endParaRPr lang="en-US"/>
        </a:p>
      </dgm:t>
    </dgm:pt>
    <dgm:pt modelId="{0399BE32-6C1A-417E-9A28-B42C94CCC75E}" type="pres">
      <dgm:prSet presAssocID="{58710935-E600-462E-946A-E148DF9364B8}" presName="root2" presStyleCnt="0"/>
      <dgm:spPr/>
    </dgm:pt>
    <dgm:pt modelId="{A269EB96-9B88-4DF1-A041-D480AC2FA4CA}" type="pres">
      <dgm:prSet presAssocID="{58710935-E600-462E-946A-E148DF9364B8}" presName="LevelTwoTextNode" presStyleLbl="node2" presStyleIdx="1" presStyleCnt="4" custScaleX="233580" custScaleY="836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FDA739-CAF5-469C-8C65-FFB377E9A8F5}" type="pres">
      <dgm:prSet presAssocID="{58710935-E600-462E-946A-E148DF9364B8}" presName="level3hierChild" presStyleCnt="0"/>
      <dgm:spPr/>
    </dgm:pt>
    <dgm:pt modelId="{E21F479E-B6B4-469D-86B3-52847C8CF8A1}" type="pres">
      <dgm:prSet presAssocID="{AACDBD7B-0C0A-4E31-9ABA-F131B6074D0B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7EE72D3B-14BB-4CBA-9EAB-AA2EA7FA8349}" type="pres">
      <dgm:prSet presAssocID="{AACDBD7B-0C0A-4E31-9ABA-F131B6074D0B}" presName="connTx" presStyleLbl="parChTrans1D2" presStyleIdx="2" presStyleCnt="4"/>
      <dgm:spPr/>
      <dgm:t>
        <a:bodyPr/>
        <a:lstStyle/>
        <a:p>
          <a:endParaRPr lang="en-US"/>
        </a:p>
      </dgm:t>
    </dgm:pt>
    <dgm:pt modelId="{8289BA91-2A3D-491E-9B4B-FEECF02DE314}" type="pres">
      <dgm:prSet presAssocID="{850FF558-3D3B-4BBD-ACEF-F8745487FA3C}" presName="root2" presStyleCnt="0"/>
      <dgm:spPr/>
    </dgm:pt>
    <dgm:pt modelId="{A9C2F41D-62FC-4723-8273-686E17413B31}" type="pres">
      <dgm:prSet presAssocID="{850FF558-3D3B-4BBD-ACEF-F8745487FA3C}" presName="LevelTwoTextNode" presStyleLbl="node2" presStyleIdx="2" presStyleCnt="4" custScaleX="231733" custScaleY="819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95D262-3197-4742-BD62-614D4954026D}" type="pres">
      <dgm:prSet presAssocID="{850FF558-3D3B-4BBD-ACEF-F8745487FA3C}" presName="level3hierChild" presStyleCnt="0"/>
      <dgm:spPr/>
    </dgm:pt>
    <dgm:pt modelId="{11222244-3684-4E34-8B5B-BD45B491B412}" type="pres">
      <dgm:prSet presAssocID="{904C1C27-FF97-4EE0-84A5-70C6A78B74DD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4FC70C78-1355-435F-A9D2-606051EE8432}" type="pres">
      <dgm:prSet presAssocID="{904C1C27-FF97-4EE0-84A5-70C6A78B74DD}" presName="connTx" presStyleLbl="parChTrans1D2" presStyleIdx="3" presStyleCnt="4"/>
      <dgm:spPr/>
      <dgm:t>
        <a:bodyPr/>
        <a:lstStyle/>
        <a:p>
          <a:endParaRPr lang="en-US"/>
        </a:p>
      </dgm:t>
    </dgm:pt>
    <dgm:pt modelId="{2BEA276B-153E-41C4-B8B3-A1A8C9AA6B87}" type="pres">
      <dgm:prSet presAssocID="{09713257-5B74-447A-BEE7-18C8CB482F94}" presName="root2" presStyleCnt="0"/>
      <dgm:spPr/>
    </dgm:pt>
    <dgm:pt modelId="{E87BA7C0-8B8C-40B0-9E62-314E6E1E8811}" type="pres">
      <dgm:prSet presAssocID="{09713257-5B74-447A-BEE7-18C8CB482F94}" presName="LevelTwoTextNode" presStyleLbl="node2" presStyleIdx="3" presStyleCnt="4" custScaleX="231618" custScaleY="819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6964BF-74FA-4C39-8799-A2A7B0AD6BED}" type="pres">
      <dgm:prSet presAssocID="{09713257-5B74-447A-BEE7-18C8CB482F94}" presName="level3hierChild" presStyleCnt="0"/>
      <dgm:spPr/>
    </dgm:pt>
  </dgm:ptLst>
  <dgm:cxnLst>
    <dgm:cxn modelId="{6EFFA3DC-EE76-4AA0-A939-9DAB786A5E35}" type="presOf" srcId="{FC31AF04-34A1-4C2E-8E6F-712E3AE44BE2}" destId="{6D607693-933A-433F-B597-7B9D74234D73}" srcOrd="1" destOrd="0" presId="urn:microsoft.com/office/officeart/2008/layout/HorizontalMultiLevelHierarchy"/>
    <dgm:cxn modelId="{2BA0138A-8C60-4F3E-B0AA-9566EFF629EA}" type="presOf" srcId="{AACDBD7B-0C0A-4E31-9ABA-F131B6074D0B}" destId="{E21F479E-B6B4-469D-86B3-52847C8CF8A1}" srcOrd="0" destOrd="0" presId="urn:microsoft.com/office/officeart/2008/layout/HorizontalMultiLevelHierarchy"/>
    <dgm:cxn modelId="{9B995BFD-FBB0-429D-9685-1055D15A8D5F}" type="presOf" srcId="{58710935-E600-462E-946A-E148DF9364B8}" destId="{A269EB96-9B88-4DF1-A041-D480AC2FA4CA}" srcOrd="0" destOrd="0" presId="urn:microsoft.com/office/officeart/2008/layout/HorizontalMultiLevelHierarchy"/>
    <dgm:cxn modelId="{148EC575-F964-4DB0-99EB-C0305982941B}" type="presOf" srcId="{AACDBD7B-0C0A-4E31-9ABA-F131B6074D0B}" destId="{7EE72D3B-14BB-4CBA-9EAB-AA2EA7FA8349}" srcOrd="1" destOrd="0" presId="urn:microsoft.com/office/officeart/2008/layout/HorizontalMultiLevelHierarchy"/>
    <dgm:cxn modelId="{A331781E-8DD2-45BD-BB08-970939C81FC4}" type="presOf" srcId="{904C1C27-FF97-4EE0-84A5-70C6A78B74DD}" destId="{11222244-3684-4E34-8B5B-BD45B491B412}" srcOrd="0" destOrd="0" presId="urn:microsoft.com/office/officeart/2008/layout/HorizontalMultiLevelHierarchy"/>
    <dgm:cxn modelId="{2150B089-608E-4040-8805-1B9ECA7B4841}" srcId="{D1B7FF48-1C29-49B0-9C81-76FE75A5A49C}" destId="{850FF558-3D3B-4BBD-ACEF-F8745487FA3C}" srcOrd="2" destOrd="0" parTransId="{AACDBD7B-0C0A-4E31-9ABA-F131B6074D0B}" sibTransId="{6FF63BEF-B699-4D13-ACE9-F86D049327B0}"/>
    <dgm:cxn modelId="{C3251FDE-8A64-4829-A3C1-87A739509779}" type="presOf" srcId="{55273604-CDDF-4496-B39F-B0DD968BF390}" destId="{1C8AF8BB-6867-456E-977C-3594602CF5E5}" srcOrd="1" destOrd="0" presId="urn:microsoft.com/office/officeart/2008/layout/HorizontalMultiLevelHierarchy"/>
    <dgm:cxn modelId="{07A0AD59-BBA7-411A-81B6-AEE7CED62716}" type="presOf" srcId="{55273604-CDDF-4496-B39F-B0DD968BF390}" destId="{A2EDEB12-A7F0-477C-8106-7BB0786974B6}" srcOrd="0" destOrd="0" presId="urn:microsoft.com/office/officeart/2008/layout/HorizontalMultiLevelHierarchy"/>
    <dgm:cxn modelId="{EB6BD171-E028-4DB9-9FF2-C5A8EBC3F50D}" type="presOf" srcId="{09713257-5B74-447A-BEE7-18C8CB482F94}" destId="{E87BA7C0-8B8C-40B0-9E62-314E6E1E8811}" srcOrd="0" destOrd="0" presId="urn:microsoft.com/office/officeart/2008/layout/HorizontalMultiLevelHierarchy"/>
    <dgm:cxn modelId="{CD0A69B6-43DA-425E-9DCE-E52DFBA16C70}" type="presOf" srcId="{850FF558-3D3B-4BBD-ACEF-F8745487FA3C}" destId="{A9C2F41D-62FC-4723-8273-686E17413B31}" srcOrd="0" destOrd="0" presId="urn:microsoft.com/office/officeart/2008/layout/HorizontalMultiLevelHierarchy"/>
    <dgm:cxn modelId="{D385E73B-5284-48D1-AE92-5369F880B8D7}" type="presOf" srcId="{CC3D23BD-F7C9-4B85-9D87-2AB391333808}" destId="{561F19B7-43A6-4643-A800-3274392BB5A8}" srcOrd="0" destOrd="0" presId="urn:microsoft.com/office/officeart/2008/layout/HorizontalMultiLevelHierarchy"/>
    <dgm:cxn modelId="{9F607E42-FB94-477F-829C-9633CEEF0383}" srcId="{D1B7FF48-1C29-49B0-9C81-76FE75A5A49C}" destId="{9946CB14-33E6-442E-8C94-7DBFBE0F1FE6}" srcOrd="0" destOrd="0" parTransId="{55273604-CDDF-4496-B39F-B0DD968BF390}" sibTransId="{83CDA871-CDD4-4581-8FDB-67AC6F805F8F}"/>
    <dgm:cxn modelId="{22F7667A-6880-416B-9464-448B01BAFE64}" type="presOf" srcId="{9946CB14-33E6-442E-8C94-7DBFBE0F1FE6}" destId="{96462567-E7B7-4B5D-A3B9-4A0F8433BBA1}" srcOrd="0" destOrd="0" presId="urn:microsoft.com/office/officeart/2008/layout/HorizontalMultiLevelHierarchy"/>
    <dgm:cxn modelId="{6F3E1859-CF31-4735-BB78-9110095CAE4E}" srcId="{D1B7FF48-1C29-49B0-9C81-76FE75A5A49C}" destId="{58710935-E600-462E-946A-E148DF9364B8}" srcOrd="1" destOrd="0" parTransId="{FC31AF04-34A1-4C2E-8E6F-712E3AE44BE2}" sibTransId="{29B3137D-C6CA-4A24-94A8-BCC3554F558A}"/>
    <dgm:cxn modelId="{76D5467B-8A2D-42AE-94B6-252FD85206AD}" type="presOf" srcId="{FC31AF04-34A1-4C2E-8E6F-712E3AE44BE2}" destId="{E88C6CE0-65AF-4DA6-827A-0E04A0DE70A7}" srcOrd="0" destOrd="0" presId="urn:microsoft.com/office/officeart/2008/layout/HorizontalMultiLevelHierarchy"/>
    <dgm:cxn modelId="{6FB92088-D179-4072-B4EB-0D78F606A6E0}" type="presOf" srcId="{904C1C27-FF97-4EE0-84A5-70C6A78B74DD}" destId="{4FC70C78-1355-435F-A9D2-606051EE8432}" srcOrd="1" destOrd="0" presId="urn:microsoft.com/office/officeart/2008/layout/HorizontalMultiLevelHierarchy"/>
    <dgm:cxn modelId="{D3EC9FF5-8FF5-444A-8A94-2F666C271B8B}" srcId="{CC3D23BD-F7C9-4B85-9D87-2AB391333808}" destId="{D1B7FF48-1C29-49B0-9C81-76FE75A5A49C}" srcOrd="0" destOrd="0" parTransId="{03774870-31D8-4449-9AAF-D496C6CFEA07}" sibTransId="{FCDCEB8B-B56F-48A2-A97B-30E5799F4C46}"/>
    <dgm:cxn modelId="{21DC5197-7680-4917-942B-9BBC955A7379}" srcId="{D1B7FF48-1C29-49B0-9C81-76FE75A5A49C}" destId="{09713257-5B74-447A-BEE7-18C8CB482F94}" srcOrd="3" destOrd="0" parTransId="{904C1C27-FF97-4EE0-84A5-70C6A78B74DD}" sibTransId="{56A0A1FA-D1AB-43A2-81B0-84B4FB9CDBB5}"/>
    <dgm:cxn modelId="{C1E1F1FA-47A9-46FE-98AB-963310A02554}" type="presOf" srcId="{D1B7FF48-1C29-49B0-9C81-76FE75A5A49C}" destId="{AA868A84-8D2F-45D2-B0CF-CBC35241CB29}" srcOrd="0" destOrd="0" presId="urn:microsoft.com/office/officeart/2008/layout/HorizontalMultiLevelHierarchy"/>
    <dgm:cxn modelId="{3C012A3F-B6B5-402F-9285-AEF372D4DA06}" type="presParOf" srcId="{561F19B7-43A6-4643-A800-3274392BB5A8}" destId="{7073B6E0-8C8D-4B9F-A551-590858711285}" srcOrd="0" destOrd="0" presId="urn:microsoft.com/office/officeart/2008/layout/HorizontalMultiLevelHierarchy"/>
    <dgm:cxn modelId="{EC3FB183-7A22-49B0-9647-3CA053DE8E9B}" type="presParOf" srcId="{7073B6E0-8C8D-4B9F-A551-590858711285}" destId="{AA868A84-8D2F-45D2-B0CF-CBC35241CB29}" srcOrd="0" destOrd="0" presId="urn:microsoft.com/office/officeart/2008/layout/HorizontalMultiLevelHierarchy"/>
    <dgm:cxn modelId="{BCBE1471-1DD8-423A-B1F1-B93B56C67972}" type="presParOf" srcId="{7073B6E0-8C8D-4B9F-A551-590858711285}" destId="{67268F69-DA3F-4956-ADD3-2861B52FAF7F}" srcOrd="1" destOrd="0" presId="urn:microsoft.com/office/officeart/2008/layout/HorizontalMultiLevelHierarchy"/>
    <dgm:cxn modelId="{D1790228-0A01-4DC2-8910-362394674C93}" type="presParOf" srcId="{67268F69-DA3F-4956-ADD3-2861B52FAF7F}" destId="{A2EDEB12-A7F0-477C-8106-7BB0786974B6}" srcOrd="0" destOrd="0" presId="urn:microsoft.com/office/officeart/2008/layout/HorizontalMultiLevelHierarchy"/>
    <dgm:cxn modelId="{1D93D9DE-6E1B-4788-99C4-D1548A639512}" type="presParOf" srcId="{A2EDEB12-A7F0-477C-8106-7BB0786974B6}" destId="{1C8AF8BB-6867-456E-977C-3594602CF5E5}" srcOrd="0" destOrd="0" presId="urn:microsoft.com/office/officeart/2008/layout/HorizontalMultiLevelHierarchy"/>
    <dgm:cxn modelId="{B98A8574-246F-4881-AAEB-1A6CEB722EE8}" type="presParOf" srcId="{67268F69-DA3F-4956-ADD3-2861B52FAF7F}" destId="{576F973D-6AE0-4179-9FC4-E8C677F7998B}" srcOrd="1" destOrd="0" presId="urn:microsoft.com/office/officeart/2008/layout/HorizontalMultiLevelHierarchy"/>
    <dgm:cxn modelId="{23720023-11D1-40AD-AEA5-C2ADC7726365}" type="presParOf" srcId="{576F973D-6AE0-4179-9FC4-E8C677F7998B}" destId="{96462567-E7B7-4B5D-A3B9-4A0F8433BBA1}" srcOrd="0" destOrd="0" presId="urn:microsoft.com/office/officeart/2008/layout/HorizontalMultiLevelHierarchy"/>
    <dgm:cxn modelId="{FC9BAEEA-FF89-4DD7-BCA7-CCEFE3D8275F}" type="presParOf" srcId="{576F973D-6AE0-4179-9FC4-E8C677F7998B}" destId="{871B2766-4322-45C3-8EC0-A845B2DF6758}" srcOrd="1" destOrd="0" presId="urn:microsoft.com/office/officeart/2008/layout/HorizontalMultiLevelHierarchy"/>
    <dgm:cxn modelId="{438D2104-F628-4350-B4A8-96DCF026C71E}" type="presParOf" srcId="{67268F69-DA3F-4956-ADD3-2861B52FAF7F}" destId="{E88C6CE0-65AF-4DA6-827A-0E04A0DE70A7}" srcOrd="2" destOrd="0" presId="urn:microsoft.com/office/officeart/2008/layout/HorizontalMultiLevelHierarchy"/>
    <dgm:cxn modelId="{F6FC932C-CC64-4CBD-B016-41AC153341DA}" type="presParOf" srcId="{E88C6CE0-65AF-4DA6-827A-0E04A0DE70A7}" destId="{6D607693-933A-433F-B597-7B9D74234D73}" srcOrd="0" destOrd="0" presId="urn:microsoft.com/office/officeart/2008/layout/HorizontalMultiLevelHierarchy"/>
    <dgm:cxn modelId="{4BF0A170-709F-4290-8F5E-A3127327D563}" type="presParOf" srcId="{67268F69-DA3F-4956-ADD3-2861B52FAF7F}" destId="{0399BE32-6C1A-417E-9A28-B42C94CCC75E}" srcOrd="3" destOrd="0" presId="urn:microsoft.com/office/officeart/2008/layout/HorizontalMultiLevelHierarchy"/>
    <dgm:cxn modelId="{99CE4A84-69D6-4145-B0ED-CC14BF58D9BC}" type="presParOf" srcId="{0399BE32-6C1A-417E-9A28-B42C94CCC75E}" destId="{A269EB96-9B88-4DF1-A041-D480AC2FA4CA}" srcOrd="0" destOrd="0" presId="urn:microsoft.com/office/officeart/2008/layout/HorizontalMultiLevelHierarchy"/>
    <dgm:cxn modelId="{443D4B5B-0F8E-40E4-8B2E-593F7E84D99C}" type="presParOf" srcId="{0399BE32-6C1A-417E-9A28-B42C94CCC75E}" destId="{57FDA739-CAF5-469C-8C65-FFB377E9A8F5}" srcOrd="1" destOrd="0" presId="urn:microsoft.com/office/officeart/2008/layout/HorizontalMultiLevelHierarchy"/>
    <dgm:cxn modelId="{6DEAFB78-0A52-4879-90D9-F59F53FCBE5F}" type="presParOf" srcId="{67268F69-DA3F-4956-ADD3-2861B52FAF7F}" destId="{E21F479E-B6B4-469D-86B3-52847C8CF8A1}" srcOrd="4" destOrd="0" presId="urn:microsoft.com/office/officeart/2008/layout/HorizontalMultiLevelHierarchy"/>
    <dgm:cxn modelId="{2BD8B8C0-530D-4F9D-8275-3A4D2F663785}" type="presParOf" srcId="{E21F479E-B6B4-469D-86B3-52847C8CF8A1}" destId="{7EE72D3B-14BB-4CBA-9EAB-AA2EA7FA8349}" srcOrd="0" destOrd="0" presId="urn:microsoft.com/office/officeart/2008/layout/HorizontalMultiLevelHierarchy"/>
    <dgm:cxn modelId="{BAC8DE07-E704-4A47-9A59-DE475DD00998}" type="presParOf" srcId="{67268F69-DA3F-4956-ADD3-2861B52FAF7F}" destId="{8289BA91-2A3D-491E-9B4B-FEECF02DE314}" srcOrd="5" destOrd="0" presId="urn:microsoft.com/office/officeart/2008/layout/HorizontalMultiLevelHierarchy"/>
    <dgm:cxn modelId="{4A839D3A-105E-4BE5-B151-B9448F005EE2}" type="presParOf" srcId="{8289BA91-2A3D-491E-9B4B-FEECF02DE314}" destId="{A9C2F41D-62FC-4723-8273-686E17413B31}" srcOrd="0" destOrd="0" presId="urn:microsoft.com/office/officeart/2008/layout/HorizontalMultiLevelHierarchy"/>
    <dgm:cxn modelId="{4F65A98A-0153-4A02-AF56-70BCBFB36626}" type="presParOf" srcId="{8289BA91-2A3D-491E-9B4B-FEECF02DE314}" destId="{7095D262-3197-4742-BD62-614D4954026D}" srcOrd="1" destOrd="0" presId="urn:microsoft.com/office/officeart/2008/layout/HorizontalMultiLevelHierarchy"/>
    <dgm:cxn modelId="{FDF11C23-AA3B-431C-B7FF-31FDE3A3BEB0}" type="presParOf" srcId="{67268F69-DA3F-4956-ADD3-2861B52FAF7F}" destId="{11222244-3684-4E34-8B5B-BD45B491B412}" srcOrd="6" destOrd="0" presId="urn:microsoft.com/office/officeart/2008/layout/HorizontalMultiLevelHierarchy"/>
    <dgm:cxn modelId="{AA807DC1-37F5-48CD-AD21-991AB5E93D88}" type="presParOf" srcId="{11222244-3684-4E34-8B5B-BD45B491B412}" destId="{4FC70C78-1355-435F-A9D2-606051EE8432}" srcOrd="0" destOrd="0" presId="urn:microsoft.com/office/officeart/2008/layout/HorizontalMultiLevelHierarchy"/>
    <dgm:cxn modelId="{7FA00BE4-AEAF-4EE4-BF47-997E9D9119BA}" type="presParOf" srcId="{67268F69-DA3F-4956-ADD3-2861B52FAF7F}" destId="{2BEA276B-153E-41C4-B8B3-A1A8C9AA6B87}" srcOrd="7" destOrd="0" presId="urn:microsoft.com/office/officeart/2008/layout/HorizontalMultiLevelHierarchy"/>
    <dgm:cxn modelId="{93983AF6-6435-4810-9A45-98753FE71FC0}" type="presParOf" srcId="{2BEA276B-153E-41C4-B8B3-A1A8C9AA6B87}" destId="{E87BA7C0-8B8C-40B0-9E62-314E6E1E8811}" srcOrd="0" destOrd="0" presId="urn:microsoft.com/office/officeart/2008/layout/HorizontalMultiLevelHierarchy"/>
    <dgm:cxn modelId="{7DAF80DA-60C7-42C1-9265-1DBFE2C03875}" type="presParOf" srcId="{2BEA276B-153E-41C4-B8B3-A1A8C9AA6B87}" destId="{1F6964BF-74FA-4C39-8799-A2A7B0AD6BED}" srcOrd="1" destOrd="0" presId="urn:microsoft.com/office/officeart/2008/layout/HorizontalMultiLevelHierarchy"/>
  </dgm:cxnLst>
  <dgm:bg>
    <a:effectLst>
      <a:glow rad="127000">
        <a:schemeClr val="tx2"/>
      </a:glow>
    </a:effectLst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3D23BD-F7C9-4B85-9D87-2AB39133380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B7FF48-1C29-49B0-9C81-76FE75A5A49C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>
            <a:spcBef>
              <a:spcPts val="600"/>
            </a:spcBef>
          </a:pPr>
          <a:r>
            <a:rPr lang="fr-FR" sz="2200" b="1" dirty="0" smtClean="0"/>
            <a:t>INDUSTRIAL LEADERSHIP </a:t>
          </a:r>
        </a:p>
        <a:p>
          <a:pPr rtl="0">
            <a:spcBef>
              <a:spcPct val="0"/>
            </a:spcBef>
          </a:pPr>
          <a:r>
            <a:rPr lang="fr-FR" sz="2200" b="1" dirty="0" smtClean="0"/>
            <a:t>€ 24 441 mln.</a:t>
          </a:r>
          <a:endParaRPr lang="bg-BG" sz="2200" b="1" dirty="0"/>
        </a:p>
      </dgm:t>
    </dgm:pt>
    <dgm:pt modelId="{03774870-31D8-4449-9AAF-D496C6CFEA07}" type="parTrans" cxnId="{D3EC9FF5-8FF5-444A-8A94-2F666C271B8B}">
      <dgm:prSet/>
      <dgm:spPr/>
      <dgm:t>
        <a:bodyPr/>
        <a:lstStyle/>
        <a:p>
          <a:endParaRPr lang="en-US"/>
        </a:p>
      </dgm:t>
    </dgm:pt>
    <dgm:pt modelId="{FCDCEB8B-B56F-48A2-A97B-30E5799F4C46}" type="sibTrans" cxnId="{D3EC9FF5-8FF5-444A-8A94-2F666C271B8B}">
      <dgm:prSet/>
      <dgm:spPr/>
      <dgm:t>
        <a:bodyPr/>
        <a:lstStyle/>
        <a:p>
          <a:endParaRPr lang="en-US"/>
        </a:p>
      </dgm:t>
    </dgm:pt>
    <dgm:pt modelId="{9946CB14-33E6-442E-8C94-7DBFBE0F1FE6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174625" indent="-174625" algn="l" rtl="0"/>
          <a:r>
            <a:rPr lang="en-US" dirty="0" smtClean="0"/>
            <a:t>  Leadership in enabling and industrial technologies (LEITs) - </a:t>
          </a:r>
          <a:r>
            <a:rPr lang="fr-FR" b="0" dirty="0" smtClean="0"/>
            <a:t>€</a:t>
          </a:r>
          <a:r>
            <a:rPr lang="fr-FR" b="1" dirty="0" smtClean="0"/>
            <a:t> </a:t>
          </a:r>
          <a:r>
            <a:rPr lang="en-US" dirty="0" smtClean="0"/>
            <a:t>13 557 mln.</a:t>
          </a:r>
          <a:endParaRPr lang="bg-BG" dirty="0"/>
        </a:p>
      </dgm:t>
    </dgm:pt>
    <dgm:pt modelId="{55273604-CDDF-4496-B39F-B0DD968BF390}" type="parTrans" cxnId="{9F607E42-FB94-477F-829C-9633CEEF0383}">
      <dgm:prSet/>
      <dgm:spPr/>
      <dgm:t>
        <a:bodyPr/>
        <a:lstStyle/>
        <a:p>
          <a:endParaRPr lang="en-US"/>
        </a:p>
      </dgm:t>
    </dgm:pt>
    <dgm:pt modelId="{83CDA871-CDD4-4581-8FDB-67AC6F805F8F}" type="sibTrans" cxnId="{9F607E42-FB94-477F-829C-9633CEEF0383}">
      <dgm:prSet/>
      <dgm:spPr/>
      <dgm:t>
        <a:bodyPr/>
        <a:lstStyle/>
        <a:p>
          <a:endParaRPr lang="en-US"/>
        </a:p>
      </dgm:t>
    </dgm:pt>
    <dgm:pt modelId="{58710935-E600-462E-946A-E148DF9364B8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 rtl="0"/>
          <a:r>
            <a:rPr lang="en-US" dirty="0" smtClean="0"/>
            <a:t>  Access to risk finance - </a:t>
          </a:r>
          <a:r>
            <a:rPr lang="fr-FR" b="0" dirty="0" smtClean="0"/>
            <a:t>€</a:t>
          </a:r>
          <a:r>
            <a:rPr lang="en-US" dirty="0" smtClean="0"/>
            <a:t> 2 842 mln</a:t>
          </a:r>
          <a:endParaRPr lang="bg-BG" dirty="0"/>
        </a:p>
      </dgm:t>
    </dgm:pt>
    <dgm:pt modelId="{FC31AF04-34A1-4C2E-8E6F-712E3AE44BE2}" type="parTrans" cxnId="{6F3E1859-CF31-4735-BB78-9110095CAE4E}">
      <dgm:prSet/>
      <dgm:spPr/>
      <dgm:t>
        <a:bodyPr/>
        <a:lstStyle/>
        <a:p>
          <a:endParaRPr lang="en-US"/>
        </a:p>
      </dgm:t>
    </dgm:pt>
    <dgm:pt modelId="{29B3137D-C6CA-4A24-94A8-BCC3554F558A}" type="sibTrans" cxnId="{6F3E1859-CF31-4735-BB78-9110095CAE4E}">
      <dgm:prSet/>
      <dgm:spPr/>
      <dgm:t>
        <a:bodyPr/>
        <a:lstStyle/>
        <a:p>
          <a:endParaRPr lang="en-US"/>
        </a:p>
      </dgm:t>
    </dgm:pt>
    <dgm:pt modelId="{850FF558-3D3B-4BBD-ACEF-F8745487FA3C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 rtl="0"/>
          <a:r>
            <a:rPr lang="en-US" dirty="0" smtClean="0"/>
            <a:t>  Innovation in SMEs - </a:t>
          </a:r>
          <a:r>
            <a:rPr lang="fr-FR" b="0" dirty="0" smtClean="0"/>
            <a:t>€ </a:t>
          </a:r>
          <a:r>
            <a:rPr lang="en-US" dirty="0" smtClean="0"/>
            <a:t>616 mln.</a:t>
          </a:r>
          <a:endParaRPr lang="bg-BG" dirty="0"/>
        </a:p>
      </dgm:t>
    </dgm:pt>
    <dgm:pt modelId="{6FF63BEF-B699-4D13-ACE9-F86D049327B0}" type="sibTrans" cxnId="{2150B089-608E-4040-8805-1B9ECA7B4841}">
      <dgm:prSet/>
      <dgm:spPr/>
      <dgm:t>
        <a:bodyPr/>
        <a:lstStyle/>
        <a:p>
          <a:endParaRPr lang="en-US"/>
        </a:p>
      </dgm:t>
    </dgm:pt>
    <dgm:pt modelId="{AACDBD7B-0C0A-4E31-9ABA-F131B6074D0B}" type="parTrans" cxnId="{2150B089-608E-4040-8805-1B9ECA7B4841}">
      <dgm:prSet/>
      <dgm:spPr/>
      <dgm:t>
        <a:bodyPr/>
        <a:lstStyle/>
        <a:p>
          <a:endParaRPr lang="en-US"/>
        </a:p>
      </dgm:t>
    </dgm:pt>
    <dgm:pt modelId="{561F19B7-43A6-4643-A800-3274392BB5A8}" type="pres">
      <dgm:prSet presAssocID="{CC3D23BD-F7C9-4B85-9D87-2AB39133380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73B6E0-8C8D-4B9F-A551-590858711285}" type="pres">
      <dgm:prSet presAssocID="{D1B7FF48-1C29-49B0-9C81-76FE75A5A49C}" presName="root1" presStyleCnt="0"/>
      <dgm:spPr/>
    </dgm:pt>
    <dgm:pt modelId="{AA868A84-8D2F-45D2-B0CF-CBC35241CB29}" type="pres">
      <dgm:prSet presAssocID="{D1B7FF48-1C29-49B0-9C81-76FE75A5A49C}" presName="LevelOneTextNode" presStyleLbl="node0" presStyleIdx="0" presStyleCnt="1" custScaleX="109815" custScaleY="878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268F69-DA3F-4956-ADD3-2861B52FAF7F}" type="pres">
      <dgm:prSet presAssocID="{D1B7FF48-1C29-49B0-9C81-76FE75A5A49C}" presName="level2hierChild" presStyleCnt="0"/>
      <dgm:spPr/>
    </dgm:pt>
    <dgm:pt modelId="{A2EDEB12-A7F0-477C-8106-7BB0786974B6}" type="pres">
      <dgm:prSet presAssocID="{55273604-CDDF-4496-B39F-B0DD968BF390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1C8AF8BB-6867-456E-977C-3594602CF5E5}" type="pres">
      <dgm:prSet presAssocID="{55273604-CDDF-4496-B39F-B0DD968BF390}" presName="connTx" presStyleLbl="parChTrans1D2" presStyleIdx="0" presStyleCnt="3"/>
      <dgm:spPr/>
      <dgm:t>
        <a:bodyPr/>
        <a:lstStyle/>
        <a:p>
          <a:endParaRPr lang="en-US"/>
        </a:p>
      </dgm:t>
    </dgm:pt>
    <dgm:pt modelId="{576F973D-6AE0-4179-9FC4-E8C677F7998B}" type="pres">
      <dgm:prSet presAssocID="{9946CB14-33E6-442E-8C94-7DBFBE0F1FE6}" presName="root2" presStyleCnt="0"/>
      <dgm:spPr/>
    </dgm:pt>
    <dgm:pt modelId="{96462567-E7B7-4B5D-A3B9-4A0F8433BBA1}" type="pres">
      <dgm:prSet presAssocID="{9946CB14-33E6-442E-8C94-7DBFBE0F1FE6}" presName="LevelTwoTextNode" presStyleLbl="node2" presStyleIdx="0" presStyleCnt="3" custScaleX="233580" custScaleY="118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1B2766-4322-45C3-8EC0-A845B2DF6758}" type="pres">
      <dgm:prSet presAssocID="{9946CB14-33E6-442E-8C94-7DBFBE0F1FE6}" presName="level3hierChild" presStyleCnt="0"/>
      <dgm:spPr/>
    </dgm:pt>
    <dgm:pt modelId="{E88C6CE0-65AF-4DA6-827A-0E04A0DE70A7}" type="pres">
      <dgm:prSet presAssocID="{FC31AF04-34A1-4C2E-8E6F-712E3AE44BE2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6D607693-933A-433F-B597-7B9D74234D73}" type="pres">
      <dgm:prSet presAssocID="{FC31AF04-34A1-4C2E-8E6F-712E3AE44BE2}" presName="connTx" presStyleLbl="parChTrans1D2" presStyleIdx="1" presStyleCnt="3"/>
      <dgm:spPr/>
      <dgm:t>
        <a:bodyPr/>
        <a:lstStyle/>
        <a:p>
          <a:endParaRPr lang="en-US"/>
        </a:p>
      </dgm:t>
    </dgm:pt>
    <dgm:pt modelId="{0399BE32-6C1A-417E-9A28-B42C94CCC75E}" type="pres">
      <dgm:prSet presAssocID="{58710935-E600-462E-946A-E148DF9364B8}" presName="root2" presStyleCnt="0"/>
      <dgm:spPr/>
    </dgm:pt>
    <dgm:pt modelId="{A269EB96-9B88-4DF1-A041-D480AC2FA4CA}" type="pres">
      <dgm:prSet presAssocID="{58710935-E600-462E-946A-E148DF9364B8}" presName="LevelTwoTextNode" presStyleLbl="node2" presStyleIdx="1" presStyleCnt="3" custScaleX="233580" custScaleY="1069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FDA739-CAF5-469C-8C65-FFB377E9A8F5}" type="pres">
      <dgm:prSet presAssocID="{58710935-E600-462E-946A-E148DF9364B8}" presName="level3hierChild" presStyleCnt="0"/>
      <dgm:spPr/>
    </dgm:pt>
    <dgm:pt modelId="{E21F479E-B6B4-469D-86B3-52847C8CF8A1}" type="pres">
      <dgm:prSet presAssocID="{AACDBD7B-0C0A-4E31-9ABA-F131B6074D0B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7EE72D3B-14BB-4CBA-9EAB-AA2EA7FA8349}" type="pres">
      <dgm:prSet presAssocID="{AACDBD7B-0C0A-4E31-9ABA-F131B6074D0B}" presName="connTx" presStyleLbl="parChTrans1D2" presStyleIdx="2" presStyleCnt="3"/>
      <dgm:spPr/>
      <dgm:t>
        <a:bodyPr/>
        <a:lstStyle/>
        <a:p>
          <a:endParaRPr lang="en-US"/>
        </a:p>
      </dgm:t>
    </dgm:pt>
    <dgm:pt modelId="{8289BA91-2A3D-491E-9B4B-FEECF02DE314}" type="pres">
      <dgm:prSet presAssocID="{850FF558-3D3B-4BBD-ACEF-F8745487FA3C}" presName="root2" presStyleCnt="0"/>
      <dgm:spPr/>
    </dgm:pt>
    <dgm:pt modelId="{A9C2F41D-62FC-4723-8273-686E17413B31}" type="pres">
      <dgm:prSet presAssocID="{850FF558-3D3B-4BBD-ACEF-F8745487FA3C}" presName="LevelTwoTextNode" presStyleLbl="node2" presStyleIdx="2" presStyleCnt="3" custScaleX="231733" custScaleY="1103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95D262-3197-4742-BD62-614D4954026D}" type="pres">
      <dgm:prSet presAssocID="{850FF558-3D3B-4BBD-ACEF-F8745487FA3C}" presName="level3hierChild" presStyleCnt="0"/>
      <dgm:spPr/>
    </dgm:pt>
  </dgm:ptLst>
  <dgm:cxnLst>
    <dgm:cxn modelId="{EEF4A7AF-5097-4E7E-86AA-D88FB3789826}" type="presOf" srcId="{55273604-CDDF-4496-B39F-B0DD968BF390}" destId="{1C8AF8BB-6867-456E-977C-3594602CF5E5}" srcOrd="1" destOrd="0" presId="urn:microsoft.com/office/officeart/2008/layout/HorizontalMultiLevelHierarchy"/>
    <dgm:cxn modelId="{E9344BCD-9FED-46FB-A294-79E485D748F1}" type="presOf" srcId="{AACDBD7B-0C0A-4E31-9ABA-F131B6074D0B}" destId="{7EE72D3B-14BB-4CBA-9EAB-AA2EA7FA8349}" srcOrd="1" destOrd="0" presId="urn:microsoft.com/office/officeart/2008/layout/HorizontalMultiLevelHierarchy"/>
    <dgm:cxn modelId="{5A86B2F1-71D1-4E73-89C7-FB0B24CD4A0C}" type="presOf" srcId="{AACDBD7B-0C0A-4E31-9ABA-F131B6074D0B}" destId="{E21F479E-B6B4-469D-86B3-52847C8CF8A1}" srcOrd="0" destOrd="0" presId="urn:microsoft.com/office/officeart/2008/layout/HorizontalMultiLevelHierarchy"/>
    <dgm:cxn modelId="{2150B089-608E-4040-8805-1B9ECA7B4841}" srcId="{D1B7FF48-1C29-49B0-9C81-76FE75A5A49C}" destId="{850FF558-3D3B-4BBD-ACEF-F8745487FA3C}" srcOrd="2" destOrd="0" parTransId="{AACDBD7B-0C0A-4E31-9ABA-F131B6074D0B}" sibTransId="{6FF63BEF-B699-4D13-ACE9-F86D049327B0}"/>
    <dgm:cxn modelId="{45771FBB-E083-49DE-9507-3987ED150ED4}" type="presOf" srcId="{9946CB14-33E6-442E-8C94-7DBFBE0F1FE6}" destId="{96462567-E7B7-4B5D-A3B9-4A0F8433BBA1}" srcOrd="0" destOrd="0" presId="urn:microsoft.com/office/officeart/2008/layout/HorizontalMultiLevelHierarchy"/>
    <dgm:cxn modelId="{AD2029EC-4327-41CD-8B9A-26728C1C528C}" type="presOf" srcId="{850FF558-3D3B-4BBD-ACEF-F8745487FA3C}" destId="{A9C2F41D-62FC-4723-8273-686E17413B31}" srcOrd="0" destOrd="0" presId="urn:microsoft.com/office/officeart/2008/layout/HorizontalMultiLevelHierarchy"/>
    <dgm:cxn modelId="{D0099A95-201E-48C2-964C-7E10CDFA898F}" type="presOf" srcId="{D1B7FF48-1C29-49B0-9C81-76FE75A5A49C}" destId="{AA868A84-8D2F-45D2-B0CF-CBC35241CB29}" srcOrd="0" destOrd="0" presId="urn:microsoft.com/office/officeart/2008/layout/HorizontalMultiLevelHierarchy"/>
    <dgm:cxn modelId="{861CA1B8-4182-4213-AF12-397BCC7C5C62}" type="presOf" srcId="{58710935-E600-462E-946A-E148DF9364B8}" destId="{A269EB96-9B88-4DF1-A041-D480AC2FA4CA}" srcOrd="0" destOrd="0" presId="urn:microsoft.com/office/officeart/2008/layout/HorizontalMultiLevelHierarchy"/>
    <dgm:cxn modelId="{9E61EB27-A859-48B4-BBB1-D43A4A02ED4C}" type="presOf" srcId="{FC31AF04-34A1-4C2E-8E6F-712E3AE44BE2}" destId="{E88C6CE0-65AF-4DA6-827A-0E04A0DE70A7}" srcOrd="0" destOrd="0" presId="urn:microsoft.com/office/officeart/2008/layout/HorizontalMultiLevelHierarchy"/>
    <dgm:cxn modelId="{9F607E42-FB94-477F-829C-9633CEEF0383}" srcId="{D1B7FF48-1C29-49B0-9C81-76FE75A5A49C}" destId="{9946CB14-33E6-442E-8C94-7DBFBE0F1FE6}" srcOrd="0" destOrd="0" parTransId="{55273604-CDDF-4496-B39F-B0DD968BF390}" sibTransId="{83CDA871-CDD4-4581-8FDB-67AC6F805F8F}"/>
    <dgm:cxn modelId="{6F3E1859-CF31-4735-BB78-9110095CAE4E}" srcId="{D1B7FF48-1C29-49B0-9C81-76FE75A5A49C}" destId="{58710935-E600-462E-946A-E148DF9364B8}" srcOrd="1" destOrd="0" parTransId="{FC31AF04-34A1-4C2E-8E6F-712E3AE44BE2}" sibTransId="{29B3137D-C6CA-4A24-94A8-BCC3554F558A}"/>
    <dgm:cxn modelId="{A455EBF9-C226-4E09-8138-682C3E2F4E81}" type="presOf" srcId="{55273604-CDDF-4496-B39F-B0DD968BF390}" destId="{A2EDEB12-A7F0-477C-8106-7BB0786974B6}" srcOrd="0" destOrd="0" presId="urn:microsoft.com/office/officeart/2008/layout/HorizontalMultiLevelHierarchy"/>
    <dgm:cxn modelId="{D3EC9FF5-8FF5-444A-8A94-2F666C271B8B}" srcId="{CC3D23BD-F7C9-4B85-9D87-2AB391333808}" destId="{D1B7FF48-1C29-49B0-9C81-76FE75A5A49C}" srcOrd="0" destOrd="0" parTransId="{03774870-31D8-4449-9AAF-D496C6CFEA07}" sibTransId="{FCDCEB8B-B56F-48A2-A97B-30E5799F4C46}"/>
    <dgm:cxn modelId="{0D78312A-31A2-4A6E-B442-C3EEAAB6C715}" type="presOf" srcId="{CC3D23BD-F7C9-4B85-9D87-2AB391333808}" destId="{561F19B7-43A6-4643-A800-3274392BB5A8}" srcOrd="0" destOrd="0" presId="urn:microsoft.com/office/officeart/2008/layout/HorizontalMultiLevelHierarchy"/>
    <dgm:cxn modelId="{44DAED75-31C9-4EEE-9F3F-091E914279E5}" type="presOf" srcId="{FC31AF04-34A1-4C2E-8E6F-712E3AE44BE2}" destId="{6D607693-933A-433F-B597-7B9D74234D73}" srcOrd="1" destOrd="0" presId="urn:microsoft.com/office/officeart/2008/layout/HorizontalMultiLevelHierarchy"/>
    <dgm:cxn modelId="{F95AA510-A240-48F2-B163-99307103FA21}" type="presParOf" srcId="{561F19B7-43A6-4643-A800-3274392BB5A8}" destId="{7073B6E0-8C8D-4B9F-A551-590858711285}" srcOrd="0" destOrd="0" presId="urn:microsoft.com/office/officeart/2008/layout/HorizontalMultiLevelHierarchy"/>
    <dgm:cxn modelId="{4B505AC5-BAD6-4BAE-B8F3-AF706AC265F3}" type="presParOf" srcId="{7073B6E0-8C8D-4B9F-A551-590858711285}" destId="{AA868A84-8D2F-45D2-B0CF-CBC35241CB29}" srcOrd="0" destOrd="0" presId="urn:microsoft.com/office/officeart/2008/layout/HorizontalMultiLevelHierarchy"/>
    <dgm:cxn modelId="{04F4F46B-DDC9-4414-814E-370BED1E4B93}" type="presParOf" srcId="{7073B6E0-8C8D-4B9F-A551-590858711285}" destId="{67268F69-DA3F-4956-ADD3-2861B52FAF7F}" srcOrd="1" destOrd="0" presId="urn:microsoft.com/office/officeart/2008/layout/HorizontalMultiLevelHierarchy"/>
    <dgm:cxn modelId="{BEB8E75E-AE4C-4FF5-80CE-7D971B102589}" type="presParOf" srcId="{67268F69-DA3F-4956-ADD3-2861B52FAF7F}" destId="{A2EDEB12-A7F0-477C-8106-7BB0786974B6}" srcOrd="0" destOrd="0" presId="urn:microsoft.com/office/officeart/2008/layout/HorizontalMultiLevelHierarchy"/>
    <dgm:cxn modelId="{54AEBC61-05C2-4911-8831-FA409EF8C7F6}" type="presParOf" srcId="{A2EDEB12-A7F0-477C-8106-7BB0786974B6}" destId="{1C8AF8BB-6867-456E-977C-3594602CF5E5}" srcOrd="0" destOrd="0" presId="urn:microsoft.com/office/officeart/2008/layout/HorizontalMultiLevelHierarchy"/>
    <dgm:cxn modelId="{DF2266B5-AE50-4EE7-8A76-AFB24A7560E4}" type="presParOf" srcId="{67268F69-DA3F-4956-ADD3-2861B52FAF7F}" destId="{576F973D-6AE0-4179-9FC4-E8C677F7998B}" srcOrd="1" destOrd="0" presId="urn:microsoft.com/office/officeart/2008/layout/HorizontalMultiLevelHierarchy"/>
    <dgm:cxn modelId="{A23A02A2-948B-4B9F-8E27-60DA2DC7E028}" type="presParOf" srcId="{576F973D-6AE0-4179-9FC4-E8C677F7998B}" destId="{96462567-E7B7-4B5D-A3B9-4A0F8433BBA1}" srcOrd="0" destOrd="0" presId="urn:microsoft.com/office/officeart/2008/layout/HorizontalMultiLevelHierarchy"/>
    <dgm:cxn modelId="{25E61410-7E16-41A8-B065-2F1210E32002}" type="presParOf" srcId="{576F973D-6AE0-4179-9FC4-E8C677F7998B}" destId="{871B2766-4322-45C3-8EC0-A845B2DF6758}" srcOrd="1" destOrd="0" presId="urn:microsoft.com/office/officeart/2008/layout/HorizontalMultiLevelHierarchy"/>
    <dgm:cxn modelId="{00188FF2-DE02-4205-8464-8A787DF4E7CD}" type="presParOf" srcId="{67268F69-DA3F-4956-ADD3-2861B52FAF7F}" destId="{E88C6CE0-65AF-4DA6-827A-0E04A0DE70A7}" srcOrd="2" destOrd="0" presId="urn:microsoft.com/office/officeart/2008/layout/HorizontalMultiLevelHierarchy"/>
    <dgm:cxn modelId="{AD5F1699-9A69-497A-892D-0ED6D31BB2DA}" type="presParOf" srcId="{E88C6CE0-65AF-4DA6-827A-0E04A0DE70A7}" destId="{6D607693-933A-433F-B597-7B9D74234D73}" srcOrd="0" destOrd="0" presId="urn:microsoft.com/office/officeart/2008/layout/HorizontalMultiLevelHierarchy"/>
    <dgm:cxn modelId="{F19CACE9-CB73-47F2-BEB6-853E17B0CB47}" type="presParOf" srcId="{67268F69-DA3F-4956-ADD3-2861B52FAF7F}" destId="{0399BE32-6C1A-417E-9A28-B42C94CCC75E}" srcOrd="3" destOrd="0" presId="urn:microsoft.com/office/officeart/2008/layout/HorizontalMultiLevelHierarchy"/>
    <dgm:cxn modelId="{4B8E8986-A1AC-417C-894D-0B0B9425B58F}" type="presParOf" srcId="{0399BE32-6C1A-417E-9A28-B42C94CCC75E}" destId="{A269EB96-9B88-4DF1-A041-D480AC2FA4CA}" srcOrd="0" destOrd="0" presId="urn:microsoft.com/office/officeart/2008/layout/HorizontalMultiLevelHierarchy"/>
    <dgm:cxn modelId="{3EF1DC72-D221-4094-ACE0-D3268DC2F284}" type="presParOf" srcId="{0399BE32-6C1A-417E-9A28-B42C94CCC75E}" destId="{57FDA739-CAF5-469C-8C65-FFB377E9A8F5}" srcOrd="1" destOrd="0" presId="urn:microsoft.com/office/officeart/2008/layout/HorizontalMultiLevelHierarchy"/>
    <dgm:cxn modelId="{F1AA7226-472A-4232-AC7E-FAE7FAACA2F7}" type="presParOf" srcId="{67268F69-DA3F-4956-ADD3-2861B52FAF7F}" destId="{E21F479E-B6B4-469D-86B3-52847C8CF8A1}" srcOrd="4" destOrd="0" presId="urn:microsoft.com/office/officeart/2008/layout/HorizontalMultiLevelHierarchy"/>
    <dgm:cxn modelId="{D23B50D7-4795-474F-8FCB-63FD55A8D839}" type="presParOf" srcId="{E21F479E-B6B4-469D-86B3-52847C8CF8A1}" destId="{7EE72D3B-14BB-4CBA-9EAB-AA2EA7FA8349}" srcOrd="0" destOrd="0" presId="urn:microsoft.com/office/officeart/2008/layout/HorizontalMultiLevelHierarchy"/>
    <dgm:cxn modelId="{A71D277A-8B9F-42B4-969A-15F44D9AE7C7}" type="presParOf" srcId="{67268F69-DA3F-4956-ADD3-2861B52FAF7F}" destId="{8289BA91-2A3D-491E-9B4B-FEECF02DE314}" srcOrd="5" destOrd="0" presId="urn:microsoft.com/office/officeart/2008/layout/HorizontalMultiLevelHierarchy"/>
    <dgm:cxn modelId="{72DD309D-B577-49A5-8CE4-A7832BB6DA43}" type="presParOf" srcId="{8289BA91-2A3D-491E-9B4B-FEECF02DE314}" destId="{A9C2F41D-62FC-4723-8273-686E17413B31}" srcOrd="0" destOrd="0" presId="urn:microsoft.com/office/officeart/2008/layout/HorizontalMultiLevelHierarchy"/>
    <dgm:cxn modelId="{1A816643-0E7F-4FB6-B2E2-E5514230E429}" type="presParOf" srcId="{8289BA91-2A3D-491E-9B4B-FEECF02DE314}" destId="{7095D262-3197-4742-BD62-614D4954026D}" srcOrd="1" destOrd="0" presId="urn:microsoft.com/office/officeart/2008/layout/HorizontalMultiLevelHierarchy"/>
  </dgm:cxnLst>
  <dgm:bg>
    <a:effectLst>
      <a:glow rad="127000">
        <a:schemeClr val="tx2"/>
      </a:glow>
    </a:effectLst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3D23BD-F7C9-4B85-9D87-2AB39133380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B7FF48-1C29-49B0-9C81-76FE75A5A49C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>
            <a:spcBef>
              <a:spcPts val="600"/>
            </a:spcBef>
          </a:pPr>
          <a:r>
            <a:rPr lang="fr-FR" sz="2200" b="1" dirty="0" smtClean="0"/>
            <a:t>SOCIAL CHALLENGES</a:t>
          </a:r>
        </a:p>
        <a:p>
          <a:pPr rtl="0">
            <a:spcBef>
              <a:spcPct val="0"/>
            </a:spcBef>
          </a:pPr>
          <a:r>
            <a:rPr lang="fr-FR" sz="2200" b="1" dirty="0" smtClean="0"/>
            <a:t>€ 29 678 mln.</a:t>
          </a:r>
          <a:endParaRPr lang="bg-BG" sz="2200" b="1" dirty="0"/>
        </a:p>
      </dgm:t>
    </dgm:pt>
    <dgm:pt modelId="{03774870-31D8-4449-9AAF-D496C6CFEA07}" type="parTrans" cxnId="{D3EC9FF5-8FF5-444A-8A94-2F666C271B8B}">
      <dgm:prSet/>
      <dgm:spPr/>
      <dgm:t>
        <a:bodyPr/>
        <a:lstStyle/>
        <a:p>
          <a:endParaRPr lang="en-US"/>
        </a:p>
      </dgm:t>
    </dgm:pt>
    <dgm:pt modelId="{FCDCEB8B-B56F-48A2-A97B-30E5799F4C46}" type="sibTrans" cxnId="{D3EC9FF5-8FF5-444A-8A94-2F666C271B8B}">
      <dgm:prSet/>
      <dgm:spPr/>
      <dgm:t>
        <a:bodyPr/>
        <a:lstStyle/>
        <a:p>
          <a:endParaRPr lang="en-US"/>
        </a:p>
      </dgm:t>
    </dgm:pt>
    <dgm:pt modelId="{9946CB14-33E6-442E-8C94-7DBFBE0F1FE6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174625" indent="-174625" algn="l" rtl="0"/>
          <a:r>
            <a:rPr lang="en-US" dirty="0" smtClean="0"/>
            <a:t>  Health, demographic change and wellbeing - </a:t>
          </a:r>
          <a:r>
            <a:rPr lang="fr-FR" b="1" dirty="0" smtClean="0"/>
            <a:t>€ </a:t>
          </a:r>
          <a:r>
            <a:rPr lang="en-US" dirty="0" smtClean="0"/>
            <a:t>7 472 </a:t>
          </a:r>
          <a:r>
            <a:rPr lang="en-US" dirty="0" err="1" smtClean="0"/>
            <a:t>mln</a:t>
          </a:r>
          <a:r>
            <a:rPr lang="en-US" dirty="0" smtClean="0"/>
            <a:t>. </a:t>
          </a:r>
          <a:endParaRPr lang="bg-BG" dirty="0"/>
        </a:p>
      </dgm:t>
    </dgm:pt>
    <dgm:pt modelId="{55273604-CDDF-4496-B39F-B0DD968BF390}" type="parTrans" cxnId="{9F607E42-FB94-477F-829C-9633CEEF0383}">
      <dgm:prSet/>
      <dgm:spPr/>
      <dgm:t>
        <a:bodyPr/>
        <a:lstStyle/>
        <a:p>
          <a:endParaRPr lang="en-US"/>
        </a:p>
      </dgm:t>
    </dgm:pt>
    <dgm:pt modelId="{83CDA871-CDD4-4581-8FDB-67AC6F805F8F}" type="sibTrans" cxnId="{9F607E42-FB94-477F-829C-9633CEEF0383}">
      <dgm:prSet/>
      <dgm:spPr/>
      <dgm:t>
        <a:bodyPr/>
        <a:lstStyle/>
        <a:p>
          <a:endParaRPr lang="en-US"/>
        </a:p>
      </dgm:t>
    </dgm:pt>
    <dgm:pt modelId="{58710935-E600-462E-946A-E148DF9364B8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 rtl="0"/>
          <a:r>
            <a:rPr lang="en-US" dirty="0" smtClean="0"/>
            <a:t>  Food security, sustainable agriculture, marine and maritime research &amp; the Bio economy - </a:t>
          </a:r>
          <a:r>
            <a:rPr lang="fr-FR" b="1" dirty="0" smtClean="0"/>
            <a:t>€ </a:t>
          </a:r>
          <a:r>
            <a:rPr lang="en-US" dirty="0" smtClean="0"/>
            <a:t>3 851mln.</a:t>
          </a:r>
          <a:endParaRPr lang="bg-BG" dirty="0"/>
        </a:p>
      </dgm:t>
    </dgm:pt>
    <dgm:pt modelId="{FC31AF04-34A1-4C2E-8E6F-712E3AE44BE2}" type="parTrans" cxnId="{6F3E1859-CF31-4735-BB78-9110095CAE4E}">
      <dgm:prSet/>
      <dgm:spPr/>
      <dgm:t>
        <a:bodyPr/>
        <a:lstStyle/>
        <a:p>
          <a:endParaRPr lang="en-US"/>
        </a:p>
      </dgm:t>
    </dgm:pt>
    <dgm:pt modelId="{29B3137D-C6CA-4A24-94A8-BCC3554F558A}" type="sibTrans" cxnId="{6F3E1859-CF31-4735-BB78-9110095CAE4E}">
      <dgm:prSet/>
      <dgm:spPr/>
      <dgm:t>
        <a:bodyPr/>
        <a:lstStyle/>
        <a:p>
          <a:endParaRPr lang="en-US"/>
        </a:p>
      </dgm:t>
    </dgm:pt>
    <dgm:pt modelId="{850FF558-3D3B-4BBD-ACEF-F8745487FA3C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 rtl="0"/>
          <a:r>
            <a:rPr lang="en-US" dirty="0" smtClean="0"/>
            <a:t>  Secure, clean and efficient energy - </a:t>
          </a:r>
          <a:r>
            <a:rPr lang="fr-FR" b="1" dirty="0" smtClean="0"/>
            <a:t>€ </a:t>
          </a:r>
          <a:r>
            <a:rPr lang="en-US" dirty="0" smtClean="0"/>
            <a:t>5 931 </a:t>
          </a:r>
          <a:r>
            <a:rPr lang="en-US" dirty="0" err="1" smtClean="0"/>
            <a:t>mln</a:t>
          </a:r>
          <a:r>
            <a:rPr lang="en-US" dirty="0" smtClean="0"/>
            <a:t>.</a:t>
          </a:r>
          <a:endParaRPr lang="bg-BG" dirty="0"/>
        </a:p>
      </dgm:t>
    </dgm:pt>
    <dgm:pt modelId="{6FF63BEF-B699-4D13-ACE9-F86D049327B0}" type="sibTrans" cxnId="{2150B089-608E-4040-8805-1B9ECA7B4841}">
      <dgm:prSet/>
      <dgm:spPr/>
      <dgm:t>
        <a:bodyPr/>
        <a:lstStyle/>
        <a:p>
          <a:endParaRPr lang="en-US"/>
        </a:p>
      </dgm:t>
    </dgm:pt>
    <dgm:pt modelId="{AACDBD7B-0C0A-4E31-9ABA-F131B6074D0B}" type="parTrans" cxnId="{2150B089-608E-4040-8805-1B9ECA7B4841}">
      <dgm:prSet/>
      <dgm:spPr/>
      <dgm:t>
        <a:bodyPr/>
        <a:lstStyle/>
        <a:p>
          <a:endParaRPr lang="en-US"/>
        </a:p>
      </dgm:t>
    </dgm:pt>
    <dgm:pt modelId="{CFAC0049-2E80-48E8-8A45-3F03270BD0A6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 rtl="0"/>
          <a:r>
            <a:rPr lang="en-US" dirty="0" smtClean="0"/>
            <a:t>  Smart, green and integrated transport - </a:t>
          </a:r>
          <a:r>
            <a:rPr lang="fr-FR" b="1" dirty="0" smtClean="0"/>
            <a:t>€ </a:t>
          </a:r>
          <a:r>
            <a:rPr lang="en-US" dirty="0" smtClean="0"/>
            <a:t>6 339 </a:t>
          </a:r>
          <a:r>
            <a:rPr lang="en-US" dirty="0" err="1" smtClean="0"/>
            <a:t>mln</a:t>
          </a:r>
          <a:endParaRPr lang="bg-BG" dirty="0"/>
        </a:p>
      </dgm:t>
    </dgm:pt>
    <dgm:pt modelId="{76CB46A5-29FD-40CE-A801-2E7122B0B367}" type="parTrans" cxnId="{CE3EAE26-B2F8-4823-88F0-9E5478A5F7B1}">
      <dgm:prSet/>
      <dgm:spPr/>
      <dgm:t>
        <a:bodyPr/>
        <a:lstStyle/>
        <a:p>
          <a:endParaRPr lang="en-US"/>
        </a:p>
      </dgm:t>
    </dgm:pt>
    <dgm:pt modelId="{B122E69B-4F64-4712-8E16-DDDB104C3853}" type="sibTrans" cxnId="{CE3EAE26-B2F8-4823-88F0-9E5478A5F7B1}">
      <dgm:prSet/>
      <dgm:spPr/>
      <dgm:t>
        <a:bodyPr/>
        <a:lstStyle/>
        <a:p>
          <a:endParaRPr lang="en-US"/>
        </a:p>
      </dgm:t>
    </dgm:pt>
    <dgm:pt modelId="{48378C80-33EC-4A79-B707-100315C3F0C8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 rtl="0"/>
          <a:r>
            <a:rPr lang="en-US" dirty="0" smtClean="0"/>
            <a:t>  Climate action, resource efficiency and raw materials - </a:t>
          </a:r>
          <a:r>
            <a:rPr lang="fr-FR" b="1" dirty="0" smtClean="0"/>
            <a:t>€ </a:t>
          </a:r>
          <a:r>
            <a:rPr lang="en-US" dirty="0" smtClean="0"/>
            <a:t>3 081 </a:t>
          </a:r>
          <a:r>
            <a:rPr lang="en-US" dirty="0" err="1" smtClean="0"/>
            <a:t>mln</a:t>
          </a:r>
          <a:r>
            <a:rPr lang="en-US" dirty="0" smtClean="0"/>
            <a:t>.</a:t>
          </a:r>
          <a:endParaRPr lang="bg-BG" dirty="0"/>
        </a:p>
      </dgm:t>
    </dgm:pt>
    <dgm:pt modelId="{36E3CA74-C488-412C-9B12-6887D55A28D4}" type="parTrans" cxnId="{4858980B-C5CA-407D-A67A-B574D6B73292}">
      <dgm:prSet/>
      <dgm:spPr/>
      <dgm:t>
        <a:bodyPr/>
        <a:lstStyle/>
        <a:p>
          <a:endParaRPr lang="en-US"/>
        </a:p>
      </dgm:t>
    </dgm:pt>
    <dgm:pt modelId="{1366C964-384D-4FE0-80EB-1B6F5D91265D}" type="sibTrans" cxnId="{4858980B-C5CA-407D-A67A-B574D6B73292}">
      <dgm:prSet/>
      <dgm:spPr/>
      <dgm:t>
        <a:bodyPr/>
        <a:lstStyle/>
        <a:p>
          <a:endParaRPr lang="en-US"/>
        </a:p>
      </dgm:t>
    </dgm:pt>
    <dgm:pt modelId="{161A923B-B2D0-47EB-832D-936B0ED126EF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 rtl="0"/>
          <a:r>
            <a:rPr lang="en-US" dirty="0" smtClean="0"/>
            <a:t>  Inclusive and reflective societies - </a:t>
          </a:r>
          <a:r>
            <a:rPr lang="fr-FR" b="1" dirty="0" smtClean="0"/>
            <a:t>€ </a:t>
          </a:r>
          <a:r>
            <a:rPr lang="en-US" dirty="0" smtClean="0"/>
            <a:t>1 309 </a:t>
          </a:r>
          <a:r>
            <a:rPr lang="en-US" dirty="0" err="1" smtClean="0"/>
            <a:t>mln</a:t>
          </a:r>
          <a:r>
            <a:rPr lang="en-US" dirty="0" smtClean="0"/>
            <a:t>.</a:t>
          </a:r>
          <a:endParaRPr lang="bg-BG" dirty="0"/>
        </a:p>
      </dgm:t>
    </dgm:pt>
    <dgm:pt modelId="{8E96C581-FC2D-4795-9DE1-812B38C7C2D3}" type="parTrans" cxnId="{0A214F40-F305-48C5-AEE6-A806896DAF11}">
      <dgm:prSet/>
      <dgm:spPr/>
      <dgm:t>
        <a:bodyPr/>
        <a:lstStyle/>
        <a:p>
          <a:endParaRPr lang="en-US"/>
        </a:p>
      </dgm:t>
    </dgm:pt>
    <dgm:pt modelId="{34B9CB0F-A3E3-45C5-BB2A-A9FF3E745F4B}" type="sibTrans" cxnId="{0A214F40-F305-48C5-AEE6-A806896DAF11}">
      <dgm:prSet/>
      <dgm:spPr/>
      <dgm:t>
        <a:bodyPr/>
        <a:lstStyle/>
        <a:p>
          <a:endParaRPr lang="en-US"/>
        </a:p>
      </dgm:t>
    </dgm:pt>
    <dgm:pt modelId="{10AC84DB-6081-4B8B-A322-276F74FF58BA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 rtl="0"/>
          <a:r>
            <a:rPr lang="en-US" dirty="0" smtClean="0"/>
            <a:t>  Secure societies - </a:t>
          </a:r>
          <a:r>
            <a:rPr lang="fr-FR" b="1" dirty="0" smtClean="0"/>
            <a:t>€ </a:t>
          </a:r>
          <a:r>
            <a:rPr lang="en-US" dirty="0" smtClean="0"/>
            <a:t>1 695 </a:t>
          </a:r>
          <a:r>
            <a:rPr lang="en-US" dirty="0" err="1" smtClean="0"/>
            <a:t>mln</a:t>
          </a:r>
          <a:r>
            <a:rPr lang="en-US" dirty="0" smtClean="0"/>
            <a:t>.</a:t>
          </a:r>
          <a:endParaRPr lang="bg-BG" dirty="0"/>
        </a:p>
      </dgm:t>
    </dgm:pt>
    <dgm:pt modelId="{5F1FD45B-5541-4A28-B892-396EF1B95AC4}" type="parTrans" cxnId="{87A5D320-1763-4FBE-A6AA-8C2FDEABC67B}">
      <dgm:prSet/>
      <dgm:spPr/>
      <dgm:t>
        <a:bodyPr/>
        <a:lstStyle/>
        <a:p>
          <a:endParaRPr lang="en-US"/>
        </a:p>
      </dgm:t>
    </dgm:pt>
    <dgm:pt modelId="{BCE8CE28-CF9B-412B-A485-0ED68007833A}" type="sibTrans" cxnId="{87A5D320-1763-4FBE-A6AA-8C2FDEABC67B}">
      <dgm:prSet/>
      <dgm:spPr/>
      <dgm:t>
        <a:bodyPr/>
        <a:lstStyle/>
        <a:p>
          <a:endParaRPr lang="en-US"/>
        </a:p>
      </dgm:t>
    </dgm:pt>
    <dgm:pt modelId="{561F19B7-43A6-4643-A800-3274392BB5A8}" type="pres">
      <dgm:prSet presAssocID="{CC3D23BD-F7C9-4B85-9D87-2AB39133380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73B6E0-8C8D-4B9F-A551-590858711285}" type="pres">
      <dgm:prSet presAssocID="{D1B7FF48-1C29-49B0-9C81-76FE75A5A49C}" presName="root1" presStyleCnt="0"/>
      <dgm:spPr/>
    </dgm:pt>
    <dgm:pt modelId="{AA868A84-8D2F-45D2-B0CF-CBC35241CB29}" type="pres">
      <dgm:prSet presAssocID="{D1B7FF48-1C29-49B0-9C81-76FE75A5A49C}" presName="LevelOneTextNode" presStyleLbl="node0" presStyleIdx="0" presStyleCnt="1" custScaleX="196667" custScaleY="134059" custLinFactNeighborX="825" custLinFactNeighborY="-85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268F69-DA3F-4956-ADD3-2861B52FAF7F}" type="pres">
      <dgm:prSet presAssocID="{D1B7FF48-1C29-49B0-9C81-76FE75A5A49C}" presName="level2hierChild" presStyleCnt="0"/>
      <dgm:spPr/>
    </dgm:pt>
    <dgm:pt modelId="{A2EDEB12-A7F0-477C-8106-7BB0786974B6}" type="pres">
      <dgm:prSet presAssocID="{55273604-CDDF-4496-B39F-B0DD968BF390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1C8AF8BB-6867-456E-977C-3594602CF5E5}" type="pres">
      <dgm:prSet presAssocID="{55273604-CDDF-4496-B39F-B0DD968BF390}" presName="connTx" presStyleLbl="parChTrans1D2" presStyleIdx="0" presStyleCnt="7"/>
      <dgm:spPr/>
      <dgm:t>
        <a:bodyPr/>
        <a:lstStyle/>
        <a:p>
          <a:endParaRPr lang="en-US"/>
        </a:p>
      </dgm:t>
    </dgm:pt>
    <dgm:pt modelId="{576F973D-6AE0-4179-9FC4-E8C677F7998B}" type="pres">
      <dgm:prSet presAssocID="{9946CB14-33E6-442E-8C94-7DBFBE0F1FE6}" presName="root2" presStyleCnt="0"/>
      <dgm:spPr/>
    </dgm:pt>
    <dgm:pt modelId="{96462567-E7B7-4B5D-A3B9-4A0F8433BBA1}" type="pres">
      <dgm:prSet presAssocID="{9946CB14-33E6-442E-8C94-7DBFBE0F1FE6}" presName="LevelTwoTextNode" presStyleLbl="node2" presStyleIdx="0" presStyleCnt="7" custScaleX="418768" custScaleY="118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1B2766-4322-45C3-8EC0-A845B2DF6758}" type="pres">
      <dgm:prSet presAssocID="{9946CB14-33E6-442E-8C94-7DBFBE0F1FE6}" presName="level3hierChild" presStyleCnt="0"/>
      <dgm:spPr/>
    </dgm:pt>
    <dgm:pt modelId="{E88C6CE0-65AF-4DA6-827A-0E04A0DE70A7}" type="pres">
      <dgm:prSet presAssocID="{FC31AF04-34A1-4C2E-8E6F-712E3AE44BE2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6D607693-933A-433F-B597-7B9D74234D73}" type="pres">
      <dgm:prSet presAssocID="{FC31AF04-34A1-4C2E-8E6F-712E3AE44BE2}" presName="connTx" presStyleLbl="parChTrans1D2" presStyleIdx="1" presStyleCnt="7"/>
      <dgm:spPr/>
      <dgm:t>
        <a:bodyPr/>
        <a:lstStyle/>
        <a:p>
          <a:endParaRPr lang="en-US"/>
        </a:p>
      </dgm:t>
    </dgm:pt>
    <dgm:pt modelId="{0399BE32-6C1A-417E-9A28-B42C94CCC75E}" type="pres">
      <dgm:prSet presAssocID="{58710935-E600-462E-946A-E148DF9364B8}" presName="root2" presStyleCnt="0"/>
      <dgm:spPr/>
    </dgm:pt>
    <dgm:pt modelId="{A269EB96-9B88-4DF1-A041-D480AC2FA4CA}" type="pres">
      <dgm:prSet presAssocID="{58710935-E600-462E-946A-E148DF9364B8}" presName="LevelTwoTextNode" presStyleLbl="node2" presStyleIdx="1" presStyleCnt="7" custScaleX="414022" custScaleY="106932" custLinFactNeighborX="4892" custLinFactNeighborY="38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FDA739-CAF5-469C-8C65-FFB377E9A8F5}" type="pres">
      <dgm:prSet presAssocID="{58710935-E600-462E-946A-E148DF9364B8}" presName="level3hierChild" presStyleCnt="0"/>
      <dgm:spPr/>
    </dgm:pt>
    <dgm:pt modelId="{E21F479E-B6B4-469D-86B3-52847C8CF8A1}" type="pres">
      <dgm:prSet presAssocID="{AACDBD7B-0C0A-4E31-9ABA-F131B6074D0B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7EE72D3B-14BB-4CBA-9EAB-AA2EA7FA8349}" type="pres">
      <dgm:prSet presAssocID="{AACDBD7B-0C0A-4E31-9ABA-F131B6074D0B}" presName="connTx" presStyleLbl="parChTrans1D2" presStyleIdx="2" presStyleCnt="7"/>
      <dgm:spPr/>
      <dgm:t>
        <a:bodyPr/>
        <a:lstStyle/>
        <a:p>
          <a:endParaRPr lang="en-US"/>
        </a:p>
      </dgm:t>
    </dgm:pt>
    <dgm:pt modelId="{8289BA91-2A3D-491E-9B4B-FEECF02DE314}" type="pres">
      <dgm:prSet presAssocID="{850FF558-3D3B-4BBD-ACEF-F8745487FA3C}" presName="root2" presStyleCnt="0"/>
      <dgm:spPr/>
    </dgm:pt>
    <dgm:pt modelId="{A9C2F41D-62FC-4723-8273-686E17413B31}" type="pres">
      <dgm:prSet presAssocID="{850FF558-3D3B-4BBD-ACEF-F8745487FA3C}" presName="LevelTwoTextNode" presStyleLbl="node2" presStyleIdx="2" presStyleCnt="7" custScaleX="419203" custScaleY="1103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95D262-3197-4742-BD62-614D4954026D}" type="pres">
      <dgm:prSet presAssocID="{850FF558-3D3B-4BBD-ACEF-F8745487FA3C}" presName="level3hierChild" presStyleCnt="0"/>
      <dgm:spPr/>
    </dgm:pt>
    <dgm:pt modelId="{BA74A1C5-A5EC-4611-A9E3-38FC005FDFF9}" type="pres">
      <dgm:prSet presAssocID="{76CB46A5-29FD-40CE-A801-2E7122B0B367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48DAE304-7724-4E17-A9C3-9FAB5B6B147B}" type="pres">
      <dgm:prSet presAssocID="{76CB46A5-29FD-40CE-A801-2E7122B0B367}" presName="connTx" presStyleLbl="parChTrans1D2" presStyleIdx="3" presStyleCnt="7"/>
      <dgm:spPr/>
      <dgm:t>
        <a:bodyPr/>
        <a:lstStyle/>
        <a:p>
          <a:endParaRPr lang="en-US"/>
        </a:p>
      </dgm:t>
    </dgm:pt>
    <dgm:pt modelId="{19D58904-EDD9-46E5-B6E6-537496951E0E}" type="pres">
      <dgm:prSet presAssocID="{CFAC0049-2E80-48E8-8A45-3F03270BD0A6}" presName="root2" presStyleCnt="0"/>
      <dgm:spPr/>
    </dgm:pt>
    <dgm:pt modelId="{51523333-824A-4202-9ADD-E6C1CFF6E830}" type="pres">
      <dgm:prSet presAssocID="{CFAC0049-2E80-48E8-8A45-3F03270BD0A6}" presName="LevelTwoTextNode" presStyleLbl="node2" presStyleIdx="3" presStyleCnt="7" custScaleX="4216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33322D-E637-4104-8299-78B96EE32632}" type="pres">
      <dgm:prSet presAssocID="{CFAC0049-2E80-48E8-8A45-3F03270BD0A6}" presName="level3hierChild" presStyleCnt="0"/>
      <dgm:spPr/>
    </dgm:pt>
    <dgm:pt modelId="{CAC51C91-2353-440A-88EF-5BD3B16E9495}" type="pres">
      <dgm:prSet presAssocID="{36E3CA74-C488-412C-9B12-6887D55A28D4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A545F0FC-6B53-4D83-BC4B-AF72B921CFD2}" type="pres">
      <dgm:prSet presAssocID="{36E3CA74-C488-412C-9B12-6887D55A28D4}" presName="connTx" presStyleLbl="parChTrans1D2" presStyleIdx="4" presStyleCnt="7"/>
      <dgm:spPr/>
      <dgm:t>
        <a:bodyPr/>
        <a:lstStyle/>
        <a:p>
          <a:endParaRPr lang="en-US"/>
        </a:p>
      </dgm:t>
    </dgm:pt>
    <dgm:pt modelId="{197FE093-1BFB-480A-9CDE-19F221511176}" type="pres">
      <dgm:prSet presAssocID="{48378C80-33EC-4A79-B707-100315C3F0C8}" presName="root2" presStyleCnt="0"/>
      <dgm:spPr/>
    </dgm:pt>
    <dgm:pt modelId="{4D7B4D9A-AF51-4093-BB85-7A02787E5CE3}" type="pres">
      <dgm:prSet presAssocID="{48378C80-33EC-4A79-B707-100315C3F0C8}" presName="LevelTwoTextNode" presStyleLbl="node2" presStyleIdx="4" presStyleCnt="7" custScaleX="4197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418270-BE95-4250-987E-BE40EDF82808}" type="pres">
      <dgm:prSet presAssocID="{48378C80-33EC-4A79-B707-100315C3F0C8}" presName="level3hierChild" presStyleCnt="0"/>
      <dgm:spPr/>
    </dgm:pt>
    <dgm:pt modelId="{4E6D873E-E784-4DD8-AA5D-62DE8DCEB43B}" type="pres">
      <dgm:prSet presAssocID="{8E96C581-FC2D-4795-9DE1-812B38C7C2D3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A5F5171A-7E9D-4C4D-8329-DD8FA4ADE46F}" type="pres">
      <dgm:prSet presAssocID="{8E96C581-FC2D-4795-9DE1-812B38C7C2D3}" presName="connTx" presStyleLbl="parChTrans1D2" presStyleIdx="5" presStyleCnt="7"/>
      <dgm:spPr/>
      <dgm:t>
        <a:bodyPr/>
        <a:lstStyle/>
        <a:p>
          <a:endParaRPr lang="en-US"/>
        </a:p>
      </dgm:t>
    </dgm:pt>
    <dgm:pt modelId="{CF3A5489-ED7F-4782-9C65-0D68CC84DF6B}" type="pres">
      <dgm:prSet presAssocID="{161A923B-B2D0-47EB-832D-936B0ED126EF}" presName="root2" presStyleCnt="0"/>
      <dgm:spPr/>
    </dgm:pt>
    <dgm:pt modelId="{FC21A14F-B32C-48E0-B904-337512E95B5F}" type="pres">
      <dgm:prSet presAssocID="{161A923B-B2D0-47EB-832D-936B0ED126EF}" presName="LevelTwoTextNode" presStyleLbl="node2" presStyleIdx="5" presStyleCnt="7" custScaleX="4216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BDA527-15A0-4131-80DB-43B2176F69BD}" type="pres">
      <dgm:prSet presAssocID="{161A923B-B2D0-47EB-832D-936B0ED126EF}" presName="level3hierChild" presStyleCnt="0"/>
      <dgm:spPr/>
    </dgm:pt>
    <dgm:pt modelId="{2118521B-68E5-4EAF-B814-AE025B20FE2B}" type="pres">
      <dgm:prSet presAssocID="{5F1FD45B-5541-4A28-B892-396EF1B95AC4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499583CA-6258-4039-AC95-2FD222F45B21}" type="pres">
      <dgm:prSet presAssocID="{5F1FD45B-5541-4A28-B892-396EF1B95AC4}" presName="connTx" presStyleLbl="parChTrans1D2" presStyleIdx="6" presStyleCnt="7"/>
      <dgm:spPr/>
      <dgm:t>
        <a:bodyPr/>
        <a:lstStyle/>
        <a:p>
          <a:endParaRPr lang="en-US"/>
        </a:p>
      </dgm:t>
    </dgm:pt>
    <dgm:pt modelId="{AFA30FBF-7CA0-4B12-919A-EA638AE06DFC}" type="pres">
      <dgm:prSet presAssocID="{10AC84DB-6081-4B8B-A322-276F74FF58BA}" presName="root2" presStyleCnt="0"/>
      <dgm:spPr/>
    </dgm:pt>
    <dgm:pt modelId="{AB885FE2-5A26-49CC-89B5-AEC3739922B5}" type="pres">
      <dgm:prSet presAssocID="{10AC84DB-6081-4B8B-A322-276F74FF58BA}" presName="LevelTwoTextNode" presStyleLbl="node2" presStyleIdx="6" presStyleCnt="7" custScaleX="4205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693DAC-C769-4FB0-B388-D655CEB481BC}" type="pres">
      <dgm:prSet presAssocID="{10AC84DB-6081-4B8B-A322-276F74FF58BA}" presName="level3hierChild" presStyleCnt="0"/>
      <dgm:spPr/>
    </dgm:pt>
  </dgm:ptLst>
  <dgm:cxnLst>
    <dgm:cxn modelId="{E42A66E9-87BF-4555-B509-F2BA020C9DE8}" type="presOf" srcId="{10AC84DB-6081-4B8B-A322-276F74FF58BA}" destId="{AB885FE2-5A26-49CC-89B5-AEC3739922B5}" srcOrd="0" destOrd="0" presId="urn:microsoft.com/office/officeart/2008/layout/HorizontalMultiLevelHierarchy"/>
    <dgm:cxn modelId="{4858980B-C5CA-407D-A67A-B574D6B73292}" srcId="{D1B7FF48-1C29-49B0-9C81-76FE75A5A49C}" destId="{48378C80-33EC-4A79-B707-100315C3F0C8}" srcOrd="4" destOrd="0" parTransId="{36E3CA74-C488-412C-9B12-6887D55A28D4}" sibTransId="{1366C964-384D-4FE0-80EB-1B6F5D91265D}"/>
    <dgm:cxn modelId="{4BDD1C89-E815-4AC0-A544-F039DC582550}" type="presOf" srcId="{9946CB14-33E6-442E-8C94-7DBFBE0F1FE6}" destId="{96462567-E7B7-4B5D-A3B9-4A0F8433BBA1}" srcOrd="0" destOrd="0" presId="urn:microsoft.com/office/officeart/2008/layout/HorizontalMultiLevelHierarchy"/>
    <dgm:cxn modelId="{93BFAD3C-87D9-4792-A6A4-49A2F7CF8849}" type="presOf" srcId="{161A923B-B2D0-47EB-832D-936B0ED126EF}" destId="{FC21A14F-B32C-48E0-B904-337512E95B5F}" srcOrd="0" destOrd="0" presId="urn:microsoft.com/office/officeart/2008/layout/HorizontalMultiLevelHierarchy"/>
    <dgm:cxn modelId="{399233DD-3CFE-4F42-9F14-1F9493B46DFC}" type="presOf" srcId="{8E96C581-FC2D-4795-9DE1-812B38C7C2D3}" destId="{A5F5171A-7E9D-4C4D-8329-DD8FA4ADE46F}" srcOrd="1" destOrd="0" presId="urn:microsoft.com/office/officeart/2008/layout/HorizontalMultiLevelHierarchy"/>
    <dgm:cxn modelId="{A217DE1B-8C6A-41D8-B6F9-CB78B522B71D}" type="presOf" srcId="{D1B7FF48-1C29-49B0-9C81-76FE75A5A49C}" destId="{AA868A84-8D2F-45D2-B0CF-CBC35241CB29}" srcOrd="0" destOrd="0" presId="urn:microsoft.com/office/officeart/2008/layout/HorizontalMultiLevelHierarchy"/>
    <dgm:cxn modelId="{CE3EAE26-B2F8-4823-88F0-9E5478A5F7B1}" srcId="{D1B7FF48-1C29-49B0-9C81-76FE75A5A49C}" destId="{CFAC0049-2E80-48E8-8A45-3F03270BD0A6}" srcOrd="3" destOrd="0" parTransId="{76CB46A5-29FD-40CE-A801-2E7122B0B367}" sibTransId="{B122E69B-4F64-4712-8E16-DDDB104C3853}"/>
    <dgm:cxn modelId="{87A5D320-1763-4FBE-A6AA-8C2FDEABC67B}" srcId="{D1B7FF48-1C29-49B0-9C81-76FE75A5A49C}" destId="{10AC84DB-6081-4B8B-A322-276F74FF58BA}" srcOrd="6" destOrd="0" parTransId="{5F1FD45B-5541-4A28-B892-396EF1B95AC4}" sibTransId="{BCE8CE28-CF9B-412B-A485-0ED68007833A}"/>
    <dgm:cxn modelId="{767F0709-94EC-4746-9802-9EC21D15ADCA}" type="presOf" srcId="{36E3CA74-C488-412C-9B12-6887D55A28D4}" destId="{A545F0FC-6B53-4D83-BC4B-AF72B921CFD2}" srcOrd="1" destOrd="0" presId="urn:microsoft.com/office/officeart/2008/layout/HorizontalMultiLevelHierarchy"/>
    <dgm:cxn modelId="{80E3884B-A5F5-469A-BDF8-D451AED1B8CB}" type="presOf" srcId="{FC31AF04-34A1-4C2E-8E6F-712E3AE44BE2}" destId="{E88C6CE0-65AF-4DA6-827A-0E04A0DE70A7}" srcOrd="0" destOrd="0" presId="urn:microsoft.com/office/officeart/2008/layout/HorizontalMultiLevelHierarchy"/>
    <dgm:cxn modelId="{0798E4F7-81DF-4E10-A7FF-2BB7BCB15895}" type="presOf" srcId="{36E3CA74-C488-412C-9B12-6887D55A28D4}" destId="{CAC51C91-2353-440A-88EF-5BD3B16E9495}" srcOrd="0" destOrd="0" presId="urn:microsoft.com/office/officeart/2008/layout/HorizontalMultiLevelHierarchy"/>
    <dgm:cxn modelId="{BF66C625-2356-4973-B00D-A5FC6A015C5F}" type="presOf" srcId="{5F1FD45B-5541-4A28-B892-396EF1B95AC4}" destId="{2118521B-68E5-4EAF-B814-AE025B20FE2B}" srcOrd="0" destOrd="0" presId="urn:microsoft.com/office/officeart/2008/layout/HorizontalMultiLevelHierarchy"/>
    <dgm:cxn modelId="{D3EC9FF5-8FF5-444A-8A94-2F666C271B8B}" srcId="{CC3D23BD-F7C9-4B85-9D87-2AB391333808}" destId="{D1B7FF48-1C29-49B0-9C81-76FE75A5A49C}" srcOrd="0" destOrd="0" parTransId="{03774870-31D8-4449-9AAF-D496C6CFEA07}" sibTransId="{FCDCEB8B-B56F-48A2-A97B-30E5799F4C46}"/>
    <dgm:cxn modelId="{2A0535B4-AF5D-4AF3-AC6D-BA36D3E518BA}" type="presOf" srcId="{48378C80-33EC-4A79-B707-100315C3F0C8}" destId="{4D7B4D9A-AF51-4093-BB85-7A02787E5CE3}" srcOrd="0" destOrd="0" presId="urn:microsoft.com/office/officeart/2008/layout/HorizontalMultiLevelHierarchy"/>
    <dgm:cxn modelId="{A843FEE9-0C34-433A-8374-D16F10D72057}" type="presOf" srcId="{58710935-E600-462E-946A-E148DF9364B8}" destId="{A269EB96-9B88-4DF1-A041-D480AC2FA4CA}" srcOrd="0" destOrd="0" presId="urn:microsoft.com/office/officeart/2008/layout/HorizontalMultiLevelHierarchy"/>
    <dgm:cxn modelId="{1333B5B0-9F7E-4EC1-8985-6A0BA28C0B0E}" type="presOf" srcId="{76CB46A5-29FD-40CE-A801-2E7122B0B367}" destId="{BA74A1C5-A5EC-4611-A9E3-38FC005FDFF9}" srcOrd="0" destOrd="0" presId="urn:microsoft.com/office/officeart/2008/layout/HorizontalMultiLevelHierarchy"/>
    <dgm:cxn modelId="{7452B04D-68CB-4E09-966A-3C0C2FD78521}" type="presOf" srcId="{76CB46A5-29FD-40CE-A801-2E7122B0B367}" destId="{48DAE304-7724-4E17-A9C3-9FAB5B6B147B}" srcOrd="1" destOrd="0" presId="urn:microsoft.com/office/officeart/2008/layout/HorizontalMultiLevelHierarchy"/>
    <dgm:cxn modelId="{7586B7E4-3EAB-4744-936A-12D3ADA2EA38}" type="presOf" srcId="{55273604-CDDF-4496-B39F-B0DD968BF390}" destId="{A2EDEB12-A7F0-477C-8106-7BB0786974B6}" srcOrd="0" destOrd="0" presId="urn:microsoft.com/office/officeart/2008/layout/HorizontalMultiLevelHierarchy"/>
    <dgm:cxn modelId="{1994FECA-1DA0-422B-B47F-12647C2A61AE}" type="presOf" srcId="{CFAC0049-2E80-48E8-8A45-3F03270BD0A6}" destId="{51523333-824A-4202-9ADD-E6C1CFF6E830}" srcOrd="0" destOrd="0" presId="urn:microsoft.com/office/officeart/2008/layout/HorizontalMultiLevelHierarchy"/>
    <dgm:cxn modelId="{78B9BA36-43F0-476B-8180-8548C61BD4E3}" type="presOf" srcId="{AACDBD7B-0C0A-4E31-9ABA-F131B6074D0B}" destId="{7EE72D3B-14BB-4CBA-9EAB-AA2EA7FA8349}" srcOrd="1" destOrd="0" presId="urn:microsoft.com/office/officeart/2008/layout/HorizontalMultiLevelHierarchy"/>
    <dgm:cxn modelId="{D466F7CD-860F-474D-91CB-56DFE93CDD42}" type="presOf" srcId="{FC31AF04-34A1-4C2E-8E6F-712E3AE44BE2}" destId="{6D607693-933A-433F-B597-7B9D74234D73}" srcOrd="1" destOrd="0" presId="urn:microsoft.com/office/officeart/2008/layout/HorizontalMultiLevelHierarchy"/>
    <dgm:cxn modelId="{B7774442-D649-4A48-8591-3D5D719F4AB4}" type="presOf" srcId="{5F1FD45B-5541-4A28-B892-396EF1B95AC4}" destId="{499583CA-6258-4039-AC95-2FD222F45B21}" srcOrd="1" destOrd="0" presId="urn:microsoft.com/office/officeart/2008/layout/HorizontalMultiLevelHierarchy"/>
    <dgm:cxn modelId="{6F3E1859-CF31-4735-BB78-9110095CAE4E}" srcId="{D1B7FF48-1C29-49B0-9C81-76FE75A5A49C}" destId="{58710935-E600-462E-946A-E148DF9364B8}" srcOrd="1" destOrd="0" parTransId="{FC31AF04-34A1-4C2E-8E6F-712E3AE44BE2}" sibTransId="{29B3137D-C6CA-4A24-94A8-BCC3554F558A}"/>
    <dgm:cxn modelId="{9F607E42-FB94-477F-829C-9633CEEF0383}" srcId="{D1B7FF48-1C29-49B0-9C81-76FE75A5A49C}" destId="{9946CB14-33E6-442E-8C94-7DBFBE0F1FE6}" srcOrd="0" destOrd="0" parTransId="{55273604-CDDF-4496-B39F-B0DD968BF390}" sibTransId="{83CDA871-CDD4-4581-8FDB-67AC6F805F8F}"/>
    <dgm:cxn modelId="{D842C1A1-B53D-4159-AB77-BC18B5185DCE}" type="presOf" srcId="{8E96C581-FC2D-4795-9DE1-812B38C7C2D3}" destId="{4E6D873E-E784-4DD8-AA5D-62DE8DCEB43B}" srcOrd="0" destOrd="0" presId="urn:microsoft.com/office/officeart/2008/layout/HorizontalMultiLevelHierarchy"/>
    <dgm:cxn modelId="{2150B089-608E-4040-8805-1B9ECA7B4841}" srcId="{D1B7FF48-1C29-49B0-9C81-76FE75A5A49C}" destId="{850FF558-3D3B-4BBD-ACEF-F8745487FA3C}" srcOrd="2" destOrd="0" parTransId="{AACDBD7B-0C0A-4E31-9ABA-F131B6074D0B}" sibTransId="{6FF63BEF-B699-4D13-ACE9-F86D049327B0}"/>
    <dgm:cxn modelId="{3F31F41C-2C98-44D8-BF92-3D3EA8746608}" type="presOf" srcId="{850FF558-3D3B-4BBD-ACEF-F8745487FA3C}" destId="{A9C2F41D-62FC-4723-8273-686E17413B31}" srcOrd="0" destOrd="0" presId="urn:microsoft.com/office/officeart/2008/layout/HorizontalMultiLevelHierarchy"/>
    <dgm:cxn modelId="{233A990D-A125-4BE1-8316-08B7CB351A11}" type="presOf" srcId="{55273604-CDDF-4496-B39F-B0DD968BF390}" destId="{1C8AF8BB-6867-456E-977C-3594602CF5E5}" srcOrd="1" destOrd="0" presId="urn:microsoft.com/office/officeart/2008/layout/HorizontalMultiLevelHierarchy"/>
    <dgm:cxn modelId="{0A214F40-F305-48C5-AEE6-A806896DAF11}" srcId="{D1B7FF48-1C29-49B0-9C81-76FE75A5A49C}" destId="{161A923B-B2D0-47EB-832D-936B0ED126EF}" srcOrd="5" destOrd="0" parTransId="{8E96C581-FC2D-4795-9DE1-812B38C7C2D3}" sibTransId="{34B9CB0F-A3E3-45C5-BB2A-A9FF3E745F4B}"/>
    <dgm:cxn modelId="{600B7E6D-92FB-4190-87FC-40BDF46889E6}" type="presOf" srcId="{AACDBD7B-0C0A-4E31-9ABA-F131B6074D0B}" destId="{E21F479E-B6B4-469D-86B3-52847C8CF8A1}" srcOrd="0" destOrd="0" presId="urn:microsoft.com/office/officeart/2008/layout/HorizontalMultiLevelHierarchy"/>
    <dgm:cxn modelId="{1587FE87-F160-49C8-B03A-F0C773DF2C5C}" type="presOf" srcId="{CC3D23BD-F7C9-4B85-9D87-2AB391333808}" destId="{561F19B7-43A6-4643-A800-3274392BB5A8}" srcOrd="0" destOrd="0" presId="urn:microsoft.com/office/officeart/2008/layout/HorizontalMultiLevelHierarchy"/>
    <dgm:cxn modelId="{E481D599-F2C3-42DA-B936-C8C246AFB127}" type="presParOf" srcId="{561F19B7-43A6-4643-A800-3274392BB5A8}" destId="{7073B6E0-8C8D-4B9F-A551-590858711285}" srcOrd="0" destOrd="0" presId="urn:microsoft.com/office/officeart/2008/layout/HorizontalMultiLevelHierarchy"/>
    <dgm:cxn modelId="{9C755A61-E8EB-4F1F-93A5-A75DF71E67BF}" type="presParOf" srcId="{7073B6E0-8C8D-4B9F-A551-590858711285}" destId="{AA868A84-8D2F-45D2-B0CF-CBC35241CB29}" srcOrd="0" destOrd="0" presId="urn:microsoft.com/office/officeart/2008/layout/HorizontalMultiLevelHierarchy"/>
    <dgm:cxn modelId="{6A19EAA2-0470-45A8-B9BA-7DEE3DB10CB5}" type="presParOf" srcId="{7073B6E0-8C8D-4B9F-A551-590858711285}" destId="{67268F69-DA3F-4956-ADD3-2861B52FAF7F}" srcOrd="1" destOrd="0" presId="urn:microsoft.com/office/officeart/2008/layout/HorizontalMultiLevelHierarchy"/>
    <dgm:cxn modelId="{43E178D2-A2E2-4756-A409-0985A51FA887}" type="presParOf" srcId="{67268F69-DA3F-4956-ADD3-2861B52FAF7F}" destId="{A2EDEB12-A7F0-477C-8106-7BB0786974B6}" srcOrd="0" destOrd="0" presId="urn:microsoft.com/office/officeart/2008/layout/HorizontalMultiLevelHierarchy"/>
    <dgm:cxn modelId="{84AE201E-6883-4712-8631-CEA5EAAD49E4}" type="presParOf" srcId="{A2EDEB12-A7F0-477C-8106-7BB0786974B6}" destId="{1C8AF8BB-6867-456E-977C-3594602CF5E5}" srcOrd="0" destOrd="0" presId="urn:microsoft.com/office/officeart/2008/layout/HorizontalMultiLevelHierarchy"/>
    <dgm:cxn modelId="{06D56014-7635-4892-B74E-265B5E03F86C}" type="presParOf" srcId="{67268F69-DA3F-4956-ADD3-2861B52FAF7F}" destId="{576F973D-6AE0-4179-9FC4-E8C677F7998B}" srcOrd="1" destOrd="0" presId="urn:microsoft.com/office/officeart/2008/layout/HorizontalMultiLevelHierarchy"/>
    <dgm:cxn modelId="{B0287A55-3AFC-4405-A9FF-AC324591B2CA}" type="presParOf" srcId="{576F973D-6AE0-4179-9FC4-E8C677F7998B}" destId="{96462567-E7B7-4B5D-A3B9-4A0F8433BBA1}" srcOrd="0" destOrd="0" presId="urn:microsoft.com/office/officeart/2008/layout/HorizontalMultiLevelHierarchy"/>
    <dgm:cxn modelId="{CF83E884-D19A-4DCF-A1A4-3B92F9CC878D}" type="presParOf" srcId="{576F973D-6AE0-4179-9FC4-E8C677F7998B}" destId="{871B2766-4322-45C3-8EC0-A845B2DF6758}" srcOrd="1" destOrd="0" presId="urn:microsoft.com/office/officeart/2008/layout/HorizontalMultiLevelHierarchy"/>
    <dgm:cxn modelId="{A319C98B-239B-49F3-A032-CAA652E064A6}" type="presParOf" srcId="{67268F69-DA3F-4956-ADD3-2861B52FAF7F}" destId="{E88C6CE0-65AF-4DA6-827A-0E04A0DE70A7}" srcOrd="2" destOrd="0" presId="urn:microsoft.com/office/officeart/2008/layout/HorizontalMultiLevelHierarchy"/>
    <dgm:cxn modelId="{DC583479-F1C1-4B5B-BCB2-9487B4E049F7}" type="presParOf" srcId="{E88C6CE0-65AF-4DA6-827A-0E04A0DE70A7}" destId="{6D607693-933A-433F-B597-7B9D74234D73}" srcOrd="0" destOrd="0" presId="urn:microsoft.com/office/officeart/2008/layout/HorizontalMultiLevelHierarchy"/>
    <dgm:cxn modelId="{7A770564-3645-4269-B69C-ED37ADD51017}" type="presParOf" srcId="{67268F69-DA3F-4956-ADD3-2861B52FAF7F}" destId="{0399BE32-6C1A-417E-9A28-B42C94CCC75E}" srcOrd="3" destOrd="0" presId="urn:microsoft.com/office/officeart/2008/layout/HorizontalMultiLevelHierarchy"/>
    <dgm:cxn modelId="{68EA4624-B54C-4AC1-B6C1-A55AF84E246D}" type="presParOf" srcId="{0399BE32-6C1A-417E-9A28-B42C94CCC75E}" destId="{A269EB96-9B88-4DF1-A041-D480AC2FA4CA}" srcOrd="0" destOrd="0" presId="urn:microsoft.com/office/officeart/2008/layout/HorizontalMultiLevelHierarchy"/>
    <dgm:cxn modelId="{0BCD9BD7-C38D-45DC-87B9-FD4B918F4CED}" type="presParOf" srcId="{0399BE32-6C1A-417E-9A28-B42C94CCC75E}" destId="{57FDA739-CAF5-469C-8C65-FFB377E9A8F5}" srcOrd="1" destOrd="0" presId="urn:microsoft.com/office/officeart/2008/layout/HorizontalMultiLevelHierarchy"/>
    <dgm:cxn modelId="{DDD327AC-C8BA-441D-8D0C-70264704857D}" type="presParOf" srcId="{67268F69-DA3F-4956-ADD3-2861B52FAF7F}" destId="{E21F479E-B6B4-469D-86B3-52847C8CF8A1}" srcOrd="4" destOrd="0" presId="urn:microsoft.com/office/officeart/2008/layout/HorizontalMultiLevelHierarchy"/>
    <dgm:cxn modelId="{BB7ADC80-AE61-4961-A290-EADC09FA7B7B}" type="presParOf" srcId="{E21F479E-B6B4-469D-86B3-52847C8CF8A1}" destId="{7EE72D3B-14BB-4CBA-9EAB-AA2EA7FA8349}" srcOrd="0" destOrd="0" presId="urn:microsoft.com/office/officeart/2008/layout/HorizontalMultiLevelHierarchy"/>
    <dgm:cxn modelId="{48A766E5-5E0E-41FA-B8C7-2559246FCE72}" type="presParOf" srcId="{67268F69-DA3F-4956-ADD3-2861B52FAF7F}" destId="{8289BA91-2A3D-491E-9B4B-FEECF02DE314}" srcOrd="5" destOrd="0" presId="urn:microsoft.com/office/officeart/2008/layout/HorizontalMultiLevelHierarchy"/>
    <dgm:cxn modelId="{F11E73A6-8620-4D51-A321-F28AB1DB54C4}" type="presParOf" srcId="{8289BA91-2A3D-491E-9B4B-FEECF02DE314}" destId="{A9C2F41D-62FC-4723-8273-686E17413B31}" srcOrd="0" destOrd="0" presId="urn:microsoft.com/office/officeart/2008/layout/HorizontalMultiLevelHierarchy"/>
    <dgm:cxn modelId="{90759E72-F57B-48F1-A002-84D41B3D0B8E}" type="presParOf" srcId="{8289BA91-2A3D-491E-9B4B-FEECF02DE314}" destId="{7095D262-3197-4742-BD62-614D4954026D}" srcOrd="1" destOrd="0" presId="urn:microsoft.com/office/officeart/2008/layout/HorizontalMultiLevelHierarchy"/>
    <dgm:cxn modelId="{11CAC01A-0E81-43E8-80A9-BDE803887C67}" type="presParOf" srcId="{67268F69-DA3F-4956-ADD3-2861B52FAF7F}" destId="{BA74A1C5-A5EC-4611-A9E3-38FC005FDFF9}" srcOrd="6" destOrd="0" presId="urn:microsoft.com/office/officeart/2008/layout/HorizontalMultiLevelHierarchy"/>
    <dgm:cxn modelId="{DDEF567C-90D7-4D0C-8A23-F62D1BB94620}" type="presParOf" srcId="{BA74A1C5-A5EC-4611-A9E3-38FC005FDFF9}" destId="{48DAE304-7724-4E17-A9C3-9FAB5B6B147B}" srcOrd="0" destOrd="0" presId="urn:microsoft.com/office/officeart/2008/layout/HorizontalMultiLevelHierarchy"/>
    <dgm:cxn modelId="{DBE74098-61B4-4358-9557-41EA1823623E}" type="presParOf" srcId="{67268F69-DA3F-4956-ADD3-2861B52FAF7F}" destId="{19D58904-EDD9-46E5-B6E6-537496951E0E}" srcOrd="7" destOrd="0" presId="urn:microsoft.com/office/officeart/2008/layout/HorizontalMultiLevelHierarchy"/>
    <dgm:cxn modelId="{C8DD5CC4-9AF2-4900-9690-2D840CAFE18D}" type="presParOf" srcId="{19D58904-EDD9-46E5-B6E6-537496951E0E}" destId="{51523333-824A-4202-9ADD-E6C1CFF6E830}" srcOrd="0" destOrd="0" presId="urn:microsoft.com/office/officeart/2008/layout/HorizontalMultiLevelHierarchy"/>
    <dgm:cxn modelId="{53C17C9E-9EB2-441E-B2B4-482C5899D296}" type="presParOf" srcId="{19D58904-EDD9-46E5-B6E6-537496951E0E}" destId="{FC33322D-E637-4104-8299-78B96EE32632}" srcOrd="1" destOrd="0" presId="urn:microsoft.com/office/officeart/2008/layout/HorizontalMultiLevelHierarchy"/>
    <dgm:cxn modelId="{66E9E8DC-4CB3-4B29-BAC3-C98C92592813}" type="presParOf" srcId="{67268F69-DA3F-4956-ADD3-2861B52FAF7F}" destId="{CAC51C91-2353-440A-88EF-5BD3B16E9495}" srcOrd="8" destOrd="0" presId="urn:microsoft.com/office/officeart/2008/layout/HorizontalMultiLevelHierarchy"/>
    <dgm:cxn modelId="{12EAB245-EE83-492D-AB08-F72E5A101BAE}" type="presParOf" srcId="{CAC51C91-2353-440A-88EF-5BD3B16E9495}" destId="{A545F0FC-6B53-4D83-BC4B-AF72B921CFD2}" srcOrd="0" destOrd="0" presId="urn:microsoft.com/office/officeart/2008/layout/HorizontalMultiLevelHierarchy"/>
    <dgm:cxn modelId="{3B26CA97-9AD3-4953-AE39-E0092EE844A6}" type="presParOf" srcId="{67268F69-DA3F-4956-ADD3-2861B52FAF7F}" destId="{197FE093-1BFB-480A-9CDE-19F221511176}" srcOrd="9" destOrd="0" presId="urn:microsoft.com/office/officeart/2008/layout/HorizontalMultiLevelHierarchy"/>
    <dgm:cxn modelId="{4DF11DEA-D84F-4818-805C-1EFEDFCC175B}" type="presParOf" srcId="{197FE093-1BFB-480A-9CDE-19F221511176}" destId="{4D7B4D9A-AF51-4093-BB85-7A02787E5CE3}" srcOrd="0" destOrd="0" presId="urn:microsoft.com/office/officeart/2008/layout/HorizontalMultiLevelHierarchy"/>
    <dgm:cxn modelId="{13A134B8-CC97-4113-AF42-3783DE1E2541}" type="presParOf" srcId="{197FE093-1BFB-480A-9CDE-19F221511176}" destId="{27418270-BE95-4250-987E-BE40EDF82808}" srcOrd="1" destOrd="0" presId="urn:microsoft.com/office/officeart/2008/layout/HorizontalMultiLevelHierarchy"/>
    <dgm:cxn modelId="{E826EC41-BBDD-4A6F-8CB1-968E85A37C84}" type="presParOf" srcId="{67268F69-DA3F-4956-ADD3-2861B52FAF7F}" destId="{4E6D873E-E784-4DD8-AA5D-62DE8DCEB43B}" srcOrd="10" destOrd="0" presId="urn:microsoft.com/office/officeart/2008/layout/HorizontalMultiLevelHierarchy"/>
    <dgm:cxn modelId="{0262C74A-4750-4484-8C6A-E5C7C0E36F20}" type="presParOf" srcId="{4E6D873E-E784-4DD8-AA5D-62DE8DCEB43B}" destId="{A5F5171A-7E9D-4C4D-8329-DD8FA4ADE46F}" srcOrd="0" destOrd="0" presId="urn:microsoft.com/office/officeart/2008/layout/HorizontalMultiLevelHierarchy"/>
    <dgm:cxn modelId="{79F3FF2A-0494-4935-8FC0-7C815E85F35F}" type="presParOf" srcId="{67268F69-DA3F-4956-ADD3-2861B52FAF7F}" destId="{CF3A5489-ED7F-4782-9C65-0D68CC84DF6B}" srcOrd="11" destOrd="0" presId="urn:microsoft.com/office/officeart/2008/layout/HorizontalMultiLevelHierarchy"/>
    <dgm:cxn modelId="{D4CB2E12-075A-4B60-8816-98C7887563FD}" type="presParOf" srcId="{CF3A5489-ED7F-4782-9C65-0D68CC84DF6B}" destId="{FC21A14F-B32C-48E0-B904-337512E95B5F}" srcOrd="0" destOrd="0" presId="urn:microsoft.com/office/officeart/2008/layout/HorizontalMultiLevelHierarchy"/>
    <dgm:cxn modelId="{D9AA1F7E-1D1A-4922-BACA-88BA36293F68}" type="presParOf" srcId="{CF3A5489-ED7F-4782-9C65-0D68CC84DF6B}" destId="{4BBDA527-15A0-4131-80DB-43B2176F69BD}" srcOrd="1" destOrd="0" presId="urn:microsoft.com/office/officeart/2008/layout/HorizontalMultiLevelHierarchy"/>
    <dgm:cxn modelId="{3BB2BD3B-4D68-42F9-B0A3-4AAF78B0C7CF}" type="presParOf" srcId="{67268F69-DA3F-4956-ADD3-2861B52FAF7F}" destId="{2118521B-68E5-4EAF-B814-AE025B20FE2B}" srcOrd="12" destOrd="0" presId="urn:microsoft.com/office/officeart/2008/layout/HorizontalMultiLevelHierarchy"/>
    <dgm:cxn modelId="{97148C70-3F41-4A87-9DA9-B27C96C60463}" type="presParOf" srcId="{2118521B-68E5-4EAF-B814-AE025B20FE2B}" destId="{499583CA-6258-4039-AC95-2FD222F45B21}" srcOrd="0" destOrd="0" presId="urn:microsoft.com/office/officeart/2008/layout/HorizontalMultiLevelHierarchy"/>
    <dgm:cxn modelId="{7E3E95FE-231D-404F-A7CF-AF762CB4A340}" type="presParOf" srcId="{67268F69-DA3F-4956-ADD3-2861B52FAF7F}" destId="{AFA30FBF-7CA0-4B12-919A-EA638AE06DFC}" srcOrd="13" destOrd="0" presId="urn:microsoft.com/office/officeart/2008/layout/HorizontalMultiLevelHierarchy"/>
    <dgm:cxn modelId="{1CF58F38-8756-4F68-8B51-3EAB9EF2488F}" type="presParOf" srcId="{AFA30FBF-7CA0-4B12-919A-EA638AE06DFC}" destId="{AB885FE2-5A26-49CC-89B5-AEC3739922B5}" srcOrd="0" destOrd="0" presId="urn:microsoft.com/office/officeart/2008/layout/HorizontalMultiLevelHierarchy"/>
    <dgm:cxn modelId="{52D5E4AB-797E-4C63-BA47-74A2747239FB}" type="presParOf" srcId="{AFA30FBF-7CA0-4B12-919A-EA638AE06DFC}" destId="{DC693DAC-C769-4FB0-B388-D655CEB481BC}" srcOrd="1" destOrd="0" presId="urn:microsoft.com/office/officeart/2008/layout/HorizontalMultiLevelHierarchy"/>
  </dgm:cxnLst>
  <dgm:bg>
    <a:effectLst>
      <a:glow rad="127000">
        <a:schemeClr val="tx2"/>
      </a:glow>
    </a:effectLst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B08067-F60A-49DF-B37D-3CFDD8E54080}">
      <dsp:nvSpPr>
        <dsp:cNvPr id="0" name=""/>
        <dsp:cNvSpPr/>
      </dsp:nvSpPr>
      <dsp:spPr>
        <a:xfrm>
          <a:off x="876299" y="42862"/>
          <a:ext cx="2057400" cy="2057400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Excellent science</a:t>
          </a:r>
          <a:endParaRPr lang="bg-BG" sz="2000" kern="1200" dirty="0"/>
        </a:p>
      </dsp:txBody>
      <dsp:txXfrm>
        <a:off x="1150619" y="402907"/>
        <a:ext cx="1508760" cy="925830"/>
      </dsp:txXfrm>
    </dsp:sp>
    <dsp:sp modelId="{144B74C9-A17E-4AF2-BBD4-B8053E5A83B1}">
      <dsp:nvSpPr>
        <dsp:cNvPr id="0" name=""/>
        <dsp:cNvSpPr/>
      </dsp:nvSpPr>
      <dsp:spPr>
        <a:xfrm>
          <a:off x="1618678" y="1328737"/>
          <a:ext cx="2057400" cy="2057400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Industrial leadership</a:t>
          </a:r>
          <a:endParaRPr lang="bg-BG" sz="2000" kern="1200" dirty="0"/>
        </a:p>
      </dsp:txBody>
      <dsp:txXfrm>
        <a:off x="2247900" y="1860232"/>
        <a:ext cx="1234440" cy="1131570"/>
      </dsp:txXfrm>
    </dsp:sp>
    <dsp:sp modelId="{ED5446EB-7C6F-44A7-A39F-FE1B4EEF76E0}">
      <dsp:nvSpPr>
        <dsp:cNvPr id="0" name=""/>
        <dsp:cNvSpPr/>
      </dsp:nvSpPr>
      <dsp:spPr>
        <a:xfrm>
          <a:off x="133921" y="1328737"/>
          <a:ext cx="2057400" cy="2057400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smtClean="0"/>
            <a:t>Sociatal challenges </a:t>
          </a:r>
          <a:endParaRPr lang="bg-BG" sz="2000" kern="1200"/>
        </a:p>
      </dsp:txBody>
      <dsp:txXfrm>
        <a:off x="327659" y="1860232"/>
        <a:ext cx="1234440" cy="11315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22244-3684-4E34-8B5B-BD45B491B412}">
      <dsp:nvSpPr>
        <dsp:cNvPr id="0" name=""/>
        <dsp:cNvSpPr/>
      </dsp:nvSpPr>
      <dsp:spPr>
        <a:xfrm>
          <a:off x="1176088" y="2187401"/>
          <a:ext cx="545275" cy="1327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2637" y="0"/>
              </a:lnTo>
              <a:lnTo>
                <a:pt x="272637" y="1327828"/>
              </a:lnTo>
              <a:lnTo>
                <a:pt x="545275" y="1327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12840" y="2815430"/>
        <a:ext cx="71771" cy="71771"/>
      </dsp:txXfrm>
    </dsp:sp>
    <dsp:sp modelId="{E21F479E-B6B4-469D-86B3-52847C8CF8A1}">
      <dsp:nvSpPr>
        <dsp:cNvPr id="0" name=""/>
        <dsp:cNvSpPr/>
      </dsp:nvSpPr>
      <dsp:spPr>
        <a:xfrm>
          <a:off x="1176088" y="2187401"/>
          <a:ext cx="545275" cy="438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2637" y="0"/>
              </a:lnTo>
              <a:lnTo>
                <a:pt x="272637" y="438963"/>
              </a:lnTo>
              <a:lnTo>
                <a:pt x="545275" y="4389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31225" y="2389382"/>
        <a:ext cx="35000" cy="35000"/>
      </dsp:txXfrm>
    </dsp:sp>
    <dsp:sp modelId="{E88C6CE0-65AF-4DA6-827A-0E04A0DE70A7}">
      <dsp:nvSpPr>
        <dsp:cNvPr id="0" name=""/>
        <dsp:cNvSpPr/>
      </dsp:nvSpPr>
      <dsp:spPr>
        <a:xfrm>
          <a:off x="1176088" y="1730176"/>
          <a:ext cx="545275" cy="457225"/>
        </a:xfrm>
        <a:custGeom>
          <a:avLst/>
          <a:gdLst/>
          <a:ahLst/>
          <a:cxnLst/>
          <a:rect l="0" t="0" r="0" b="0"/>
          <a:pathLst>
            <a:path>
              <a:moveTo>
                <a:pt x="0" y="457225"/>
              </a:moveTo>
              <a:lnTo>
                <a:pt x="272637" y="457225"/>
              </a:lnTo>
              <a:lnTo>
                <a:pt x="272637" y="0"/>
              </a:lnTo>
              <a:lnTo>
                <a:pt x="54527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30935" y="1940998"/>
        <a:ext cx="35580" cy="35580"/>
      </dsp:txXfrm>
    </dsp:sp>
    <dsp:sp modelId="{A2EDEB12-A7F0-477C-8106-7BB0786974B6}">
      <dsp:nvSpPr>
        <dsp:cNvPr id="0" name=""/>
        <dsp:cNvSpPr/>
      </dsp:nvSpPr>
      <dsp:spPr>
        <a:xfrm>
          <a:off x="1176088" y="846780"/>
          <a:ext cx="545275" cy="1340621"/>
        </a:xfrm>
        <a:custGeom>
          <a:avLst/>
          <a:gdLst/>
          <a:ahLst/>
          <a:cxnLst/>
          <a:rect l="0" t="0" r="0" b="0"/>
          <a:pathLst>
            <a:path>
              <a:moveTo>
                <a:pt x="0" y="1340621"/>
              </a:moveTo>
              <a:lnTo>
                <a:pt x="272637" y="1340621"/>
              </a:lnTo>
              <a:lnTo>
                <a:pt x="272637" y="0"/>
              </a:lnTo>
              <a:lnTo>
                <a:pt x="54527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12544" y="1480909"/>
        <a:ext cx="72363" cy="72363"/>
      </dsp:txXfrm>
    </dsp:sp>
    <dsp:sp modelId="{AA868A84-8D2F-45D2-B0CF-CBC35241CB29}">
      <dsp:nvSpPr>
        <dsp:cNvPr id="0" name=""/>
        <dsp:cNvSpPr/>
      </dsp:nvSpPr>
      <dsp:spPr>
        <a:xfrm rot="16200000">
          <a:off x="-1035654" y="1658995"/>
          <a:ext cx="3366673" cy="1056811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EXCELLENT SCIENCE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€ 24 441 mln.</a:t>
          </a:r>
          <a:endParaRPr lang="bg-BG" sz="2400" b="1" kern="1200" dirty="0"/>
        </a:p>
      </dsp:txBody>
      <dsp:txXfrm>
        <a:off x="-1035654" y="1658995"/>
        <a:ext cx="3366673" cy="1056811"/>
      </dsp:txXfrm>
    </dsp:sp>
    <dsp:sp modelId="{96462567-E7B7-4B5D-A3B9-4A0F8433BBA1}">
      <dsp:nvSpPr>
        <dsp:cNvPr id="0" name=""/>
        <dsp:cNvSpPr/>
      </dsp:nvSpPr>
      <dsp:spPr>
        <a:xfrm>
          <a:off x="1721363" y="519041"/>
          <a:ext cx="6368271" cy="655477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  European </a:t>
          </a:r>
          <a:r>
            <a:rPr lang="en-US" sz="2000" kern="1200" dirty="0" smtClean="0"/>
            <a:t>Research</a:t>
          </a:r>
          <a:r>
            <a:rPr lang="fr-FR" sz="2000" kern="1200" dirty="0" smtClean="0"/>
            <a:t> Council (ERC) - € 13 095 mln. </a:t>
          </a:r>
          <a:endParaRPr lang="bg-BG" sz="2000" kern="1200" dirty="0"/>
        </a:p>
      </dsp:txBody>
      <dsp:txXfrm>
        <a:off x="1721363" y="519041"/>
        <a:ext cx="6368271" cy="655477"/>
      </dsp:txXfrm>
    </dsp:sp>
    <dsp:sp modelId="{A269EB96-9B88-4DF1-A041-D480AC2FA4CA}">
      <dsp:nvSpPr>
        <dsp:cNvPr id="0" name=""/>
        <dsp:cNvSpPr/>
      </dsp:nvSpPr>
      <dsp:spPr>
        <a:xfrm>
          <a:off x="1721363" y="1382322"/>
          <a:ext cx="6368271" cy="695708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  Future and </a:t>
          </a:r>
          <a:r>
            <a:rPr lang="en-US" sz="2000" kern="1200" dirty="0" smtClean="0"/>
            <a:t>Emerging</a:t>
          </a:r>
          <a:r>
            <a:rPr lang="fr-FR" sz="2000" kern="1200" dirty="0" smtClean="0"/>
            <a:t> Technologies - € 2 696 mln.</a:t>
          </a:r>
          <a:endParaRPr lang="bg-BG" sz="2000" kern="1200" dirty="0"/>
        </a:p>
      </dsp:txBody>
      <dsp:txXfrm>
        <a:off x="1721363" y="1382322"/>
        <a:ext cx="6368271" cy="695708"/>
      </dsp:txXfrm>
    </dsp:sp>
    <dsp:sp modelId="{A9C2F41D-62FC-4723-8273-686E17413B31}">
      <dsp:nvSpPr>
        <dsp:cNvPr id="0" name=""/>
        <dsp:cNvSpPr/>
      </dsp:nvSpPr>
      <dsp:spPr>
        <a:xfrm>
          <a:off x="1721363" y="2285833"/>
          <a:ext cx="6317915" cy="681062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  Marie Curie Actions - € 6 162 mln.</a:t>
          </a:r>
          <a:endParaRPr lang="bg-BG" sz="2000" kern="1200" dirty="0"/>
        </a:p>
      </dsp:txBody>
      <dsp:txXfrm>
        <a:off x="1721363" y="2285833"/>
        <a:ext cx="6317915" cy="681062"/>
      </dsp:txXfrm>
    </dsp:sp>
    <dsp:sp modelId="{E87BA7C0-8B8C-40B0-9E62-314E6E1E8811}">
      <dsp:nvSpPr>
        <dsp:cNvPr id="0" name=""/>
        <dsp:cNvSpPr/>
      </dsp:nvSpPr>
      <dsp:spPr>
        <a:xfrm>
          <a:off x="1721363" y="3174699"/>
          <a:ext cx="6314780" cy="681062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 Research</a:t>
          </a:r>
          <a:r>
            <a:rPr lang="fr-FR" sz="2000" kern="1200" dirty="0" smtClean="0"/>
            <a:t> Infrastructures - € 2 488 mln.</a:t>
          </a:r>
          <a:endParaRPr lang="bg-BG" sz="2000" kern="1200" dirty="0"/>
        </a:p>
      </dsp:txBody>
      <dsp:txXfrm>
        <a:off x="1721363" y="3174699"/>
        <a:ext cx="6314780" cy="6810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F479E-B6B4-469D-86B3-52847C8CF8A1}">
      <dsp:nvSpPr>
        <dsp:cNvPr id="0" name=""/>
        <dsp:cNvSpPr/>
      </dsp:nvSpPr>
      <dsp:spPr>
        <a:xfrm>
          <a:off x="1104080" y="2187401"/>
          <a:ext cx="545275" cy="11435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2637" y="0"/>
              </a:lnTo>
              <a:lnTo>
                <a:pt x="272637" y="1143515"/>
              </a:lnTo>
              <a:lnTo>
                <a:pt x="545275" y="11435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45046" y="2727487"/>
        <a:ext cx="63343" cy="63343"/>
      </dsp:txXfrm>
    </dsp:sp>
    <dsp:sp modelId="{E88C6CE0-65AF-4DA6-827A-0E04A0DE70A7}">
      <dsp:nvSpPr>
        <dsp:cNvPr id="0" name=""/>
        <dsp:cNvSpPr/>
      </dsp:nvSpPr>
      <dsp:spPr>
        <a:xfrm>
          <a:off x="1104080" y="2141681"/>
          <a:ext cx="5452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2637" y="45720"/>
              </a:lnTo>
              <a:lnTo>
                <a:pt x="272637" y="78199"/>
              </a:lnTo>
              <a:lnTo>
                <a:pt x="545275" y="781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63062" y="2173745"/>
        <a:ext cx="27312" cy="27312"/>
      </dsp:txXfrm>
    </dsp:sp>
    <dsp:sp modelId="{A2EDEB12-A7F0-477C-8106-7BB0786974B6}">
      <dsp:nvSpPr>
        <dsp:cNvPr id="0" name=""/>
        <dsp:cNvSpPr/>
      </dsp:nvSpPr>
      <dsp:spPr>
        <a:xfrm>
          <a:off x="1104080" y="1076365"/>
          <a:ext cx="545275" cy="1111036"/>
        </a:xfrm>
        <a:custGeom>
          <a:avLst/>
          <a:gdLst/>
          <a:ahLst/>
          <a:cxnLst/>
          <a:rect l="0" t="0" r="0" b="0"/>
          <a:pathLst>
            <a:path>
              <a:moveTo>
                <a:pt x="0" y="1111036"/>
              </a:moveTo>
              <a:lnTo>
                <a:pt x="272637" y="1111036"/>
              </a:lnTo>
              <a:lnTo>
                <a:pt x="272637" y="0"/>
              </a:lnTo>
              <a:lnTo>
                <a:pt x="54527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45777" y="1600942"/>
        <a:ext cx="61881" cy="61881"/>
      </dsp:txXfrm>
    </dsp:sp>
    <dsp:sp modelId="{AA868A84-8D2F-45D2-B0CF-CBC35241CB29}">
      <dsp:nvSpPr>
        <dsp:cNvPr id="0" name=""/>
        <dsp:cNvSpPr/>
      </dsp:nvSpPr>
      <dsp:spPr>
        <a:xfrm rot="16200000">
          <a:off x="-1273687" y="1731003"/>
          <a:ext cx="3842739" cy="912796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 smtClean="0"/>
            <a:t>INDUSTRIAL LEADERSHIP 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 smtClean="0"/>
            <a:t>€ 24 441 mln.</a:t>
          </a:r>
          <a:endParaRPr lang="bg-BG" sz="2200" b="1" kern="1200" dirty="0"/>
        </a:p>
      </dsp:txBody>
      <dsp:txXfrm>
        <a:off x="-1273687" y="1731003"/>
        <a:ext cx="3842739" cy="912796"/>
      </dsp:txXfrm>
    </dsp:sp>
    <dsp:sp modelId="{96462567-E7B7-4B5D-A3B9-4A0F8433BBA1}">
      <dsp:nvSpPr>
        <dsp:cNvPr id="0" name=""/>
        <dsp:cNvSpPr/>
      </dsp:nvSpPr>
      <dsp:spPr>
        <a:xfrm>
          <a:off x="1649355" y="585068"/>
          <a:ext cx="6368271" cy="982593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174625" lvl="0" indent="-174625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  Leadership in enabling and industrial technologies (LEITs) - </a:t>
          </a:r>
          <a:r>
            <a:rPr lang="fr-FR" sz="2300" b="0" kern="1200" dirty="0" smtClean="0"/>
            <a:t>€</a:t>
          </a:r>
          <a:r>
            <a:rPr lang="fr-FR" sz="2300" b="1" kern="1200" dirty="0" smtClean="0"/>
            <a:t> </a:t>
          </a:r>
          <a:r>
            <a:rPr lang="en-US" sz="2300" kern="1200" dirty="0" smtClean="0"/>
            <a:t>13 557 mln.</a:t>
          </a:r>
          <a:endParaRPr lang="bg-BG" sz="2300" kern="1200" dirty="0"/>
        </a:p>
      </dsp:txBody>
      <dsp:txXfrm>
        <a:off x="1649355" y="585068"/>
        <a:ext cx="6368271" cy="982593"/>
      </dsp:txXfrm>
    </dsp:sp>
    <dsp:sp modelId="{A269EB96-9B88-4DF1-A041-D480AC2FA4CA}">
      <dsp:nvSpPr>
        <dsp:cNvPr id="0" name=""/>
        <dsp:cNvSpPr/>
      </dsp:nvSpPr>
      <dsp:spPr>
        <a:xfrm>
          <a:off x="1649355" y="1775465"/>
          <a:ext cx="6368271" cy="888832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  Access to risk finance - </a:t>
          </a:r>
          <a:r>
            <a:rPr lang="fr-FR" sz="2200" b="0" kern="1200" dirty="0" smtClean="0"/>
            <a:t>€</a:t>
          </a:r>
          <a:r>
            <a:rPr lang="en-US" sz="2200" kern="1200" dirty="0" smtClean="0"/>
            <a:t> 2 842 mln</a:t>
          </a:r>
          <a:endParaRPr lang="bg-BG" sz="2200" kern="1200" dirty="0"/>
        </a:p>
      </dsp:txBody>
      <dsp:txXfrm>
        <a:off x="1649355" y="1775465"/>
        <a:ext cx="6368271" cy="888832"/>
      </dsp:txXfrm>
    </dsp:sp>
    <dsp:sp modelId="{A9C2F41D-62FC-4723-8273-686E17413B31}">
      <dsp:nvSpPr>
        <dsp:cNvPr id="0" name=""/>
        <dsp:cNvSpPr/>
      </dsp:nvSpPr>
      <dsp:spPr>
        <a:xfrm>
          <a:off x="1649355" y="2872100"/>
          <a:ext cx="6317915" cy="917633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  Innovation in SMEs - </a:t>
          </a:r>
          <a:r>
            <a:rPr lang="fr-FR" sz="2200" b="0" kern="1200" dirty="0" smtClean="0"/>
            <a:t>€ </a:t>
          </a:r>
          <a:r>
            <a:rPr lang="en-US" sz="2200" kern="1200" dirty="0" smtClean="0"/>
            <a:t>616 mln.</a:t>
          </a:r>
          <a:endParaRPr lang="bg-BG" sz="2200" kern="1200" dirty="0"/>
        </a:p>
      </dsp:txBody>
      <dsp:txXfrm>
        <a:off x="1649355" y="2872100"/>
        <a:ext cx="6317915" cy="9176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18521B-68E5-4EAF-B814-AE025B20FE2B}">
      <dsp:nvSpPr>
        <dsp:cNvPr id="0" name=""/>
        <dsp:cNvSpPr/>
      </dsp:nvSpPr>
      <dsp:spPr>
        <a:xfrm>
          <a:off x="1022405" y="1964828"/>
          <a:ext cx="319373" cy="2159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686" y="0"/>
              </a:lnTo>
              <a:lnTo>
                <a:pt x="159686" y="2159130"/>
              </a:lnTo>
              <a:lnTo>
                <a:pt x="319373" y="21591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127526" y="2989827"/>
        <a:ext cx="109131" cy="109131"/>
      </dsp:txXfrm>
    </dsp:sp>
    <dsp:sp modelId="{4E6D873E-E784-4DD8-AA5D-62DE8DCEB43B}">
      <dsp:nvSpPr>
        <dsp:cNvPr id="0" name=""/>
        <dsp:cNvSpPr/>
      </dsp:nvSpPr>
      <dsp:spPr>
        <a:xfrm>
          <a:off x="1022405" y="1964828"/>
          <a:ext cx="319373" cy="1542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686" y="0"/>
              </a:lnTo>
              <a:lnTo>
                <a:pt x="159686" y="1542817"/>
              </a:lnTo>
              <a:lnTo>
                <a:pt x="319373" y="15428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42704" y="2696848"/>
        <a:ext cx="78776" cy="78776"/>
      </dsp:txXfrm>
    </dsp:sp>
    <dsp:sp modelId="{CAC51C91-2353-440A-88EF-5BD3B16E9495}">
      <dsp:nvSpPr>
        <dsp:cNvPr id="0" name=""/>
        <dsp:cNvSpPr/>
      </dsp:nvSpPr>
      <dsp:spPr>
        <a:xfrm>
          <a:off x="1022405" y="1964828"/>
          <a:ext cx="319373" cy="926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686" y="0"/>
              </a:lnTo>
              <a:lnTo>
                <a:pt x="159686" y="926504"/>
              </a:lnTo>
              <a:lnTo>
                <a:pt x="319373" y="9265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57592" y="2403580"/>
        <a:ext cx="49000" cy="49000"/>
      </dsp:txXfrm>
    </dsp:sp>
    <dsp:sp modelId="{BA74A1C5-A5EC-4611-A9E3-38FC005FDFF9}">
      <dsp:nvSpPr>
        <dsp:cNvPr id="0" name=""/>
        <dsp:cNvSpPr/>
      </dsp:nvSpPr>
      <dsp:spPr>
        <a:xfrm>
          <a:off x="1022405" y="1964828"/>
          <a:ext cx="319373" cy="310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686" y="0"/>
              </a:lnTo>
              <a:lnTo>
                <a:pt x="159686" y="310190"/>
              </a:lnTo>
              <a:lnTo>
                <a:pt x="319373" y="3101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70962" y="2108793"/>
        <a:ext cx="22260" cy="22260"/>
      </dsp:txXfrm>
    </dsp:sp>
    <dsp:sp modelId="{E21F479E-B6B4-469D-86B3-52847C8CF8A1}">
      <dsp:nvSpPr>
        <dsp:cNvPr id="0" name=""/>
        <dsp:cNvSpPr/>
      </dsp:nvSpPr>
      <dsp:spPr>
        <a:xfrm>
          <a:off x="1022405" y="1633074"/>
          <a:ext cx="319373" cy="331753"/>
        </a:xfrm>
        <a:custGeom>
          <a:avLst/>
          <a:gdLst/>
          <a:ahLst/>
          <a:cxnLst/>
          <a:rect l="0" t="0" r="0" b="0"/>
          <a:pathLst>
            <a:path>
              <a:moveTo>
                <a:pt x="0" y="331753"/>
              </a:moveTo>
              <a:lnTo>
                <a:pt x="159686" y="331753"/>
              </a:lnTo>
              <a:lnTo>
                <a:pt x="159686" y="0"/>
              </a:lnTo>
              <a:lnTo>
                <a:pt x="31937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70579" y="1787438"/>
        <a:ext cx="23024" cy="23024"/>
      </dsp:txXfrm>
    </dsp:sp>
    <dsp:sp modelId="{E88C6CE0-65AF-4DA6-827A-0E04A0DE70A7}">
      <dsp:nvSpPr>
        <dsp:cNvPr id="0" name=""/>
        <dsp:cNvSpPr/>
      </dsp:nvSpPr>
      <dsp:spPr>
        <a:xfrm>
          <a:off x="1022405" y="993087"/>
          <a:ext cx="398487" cy="971740"/>
        </a:xfrm>
        <a:custGeom>
          <a:avLst/>
          <a:gdLst/>
          <a:ahLst/>
          <a:cxnLst/>
          <a:rect l="0" t="0" r="0" b="0"/>
          <a:pathLst>
            <a:path>
              <a:moveTo>
                <a:pt x="0" y="971740"/>
              </a:moveTo>
              <a:lnTo>
                <a:pt x="199243" y="971740"/>
              </a:lnTo>
              <a:lnTo>
                <a:pt x="199243" y="0"/>
              </a:lnTo>
              <a:lnTo>
                <a:pt x="39848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95392" y="1452701"/>
        <a:ext cx="52513" cy="52513"/>
      </dsp:txXfrm>
    </dsp:sp>
    <dsp:sp modelId="{A2EDEB12-A7F0-477C-8106-7BB0786974B6}">
      <dsp:nvSpPr>
        <dsp:cNvPr id="0" name=""/>
        <dsp:cNvSpPr/>
      </dsp:nvSpPr>
      <dsp:spPr>
        <a:xfrm>
          <a:off x="1022405" y="295741"/>
          <a:ext cx="319373" cy="1669086"/>
        </a:xfrm>
        <a:custGeom>
          <a:avLst/>
          <a:gdLst/>
          <a:ahLst/>
          <a:cxnLst/>
          <a:rect l="0" t="0" r="0" b="0"/>
          <a:pathLst>
            <a:path>
              <a:moveTo>
                <a:pt x="0" y="1669086"/>
              </a:moveTo>
              <a:lnTo>
                <a:pt x="159686" y="1669086"/>
              </a:lnTo>
              <a:lnTo>
                <a:pt x="159686" y="0"/>
              </a:lnTo>
              <a:lnTo>
                <a:pt x="31937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139608" y="1087800"/>
        <a:ext cx="84968" cy="84968"/>
      </dsp:txXfrm>
    </dsp:sp>
    <dsp:sp modelId="{AA868A84-8D2F-45D2-B0CF-CBC35241CB29}">
      <dsp:nvSpPr>
        <dsp:cNvPr id="0" name=""/>
        <dsp:cNvSpPr/>
      </dsp:nvSpPr>
      <dsp:spPr>
        <a:xfrm rot="16200000">
          <a:off x="-1201845" y="1479994"/>
          <a:ext cx="3478834" cy="969667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 smtClean="0"/>
            <a:t>SOCIAL CHALLENGES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 smtClean="0"/>
            <a:t>€ 29 678 mln.</a:t>
          </a:r>
          <a:endParaRPr lang="bg-BG" sz="2200" b="1" kern="1200" dirty="0"/>
        </a:p>
      </dsp:txBody>
      <dsp:txXfrm>
        <a:off x="-1201845" y="1479994"/>
        <a:ext cx="3478834" cy="969667"/>
      </dsp:txXfrm>
    </dsp:sp>
    <dsp:sp modelId="{96462567-E7B7-4B5D-A3B9-4A0F8433BBA1}">
      <dsp:nvSpPr>
        <dsp:cNvPr id="0" name=""/>
        <dsp:cNvSpPr/>
      </dsp:nvSpPr>
      <dsp:spPr>
        <a:xfrm>
          <a:off x="1341779" y="4319"/>
          <a:ext cx="6772339" cy="582844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174625" lvl="0" indent="-174625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 Health, demographic change and wellbeing - </a:t>
          </a:r>
          <a:r>
            <a:rPr lang="fr-FR" sz="1100" b="1" kern="1200" dirty="0" smtClean="0"/>
            <a:t>€ </a:t>
          </a:r>
          <a:r>
            <a:rPr lang="en-US" sz="1100" kern="1200" dirty="0" smtClean="0"/>
            <a:t>7 472 </a:t>
          </a:r>
          <a:r>
            <a:rPr lang="en-US" sz="1100" kern="1200" dirty="0" err="1" smtClean="0"/>
            <a:t>mln</a:t>
          </a:r>
          <a:r>
            <a:rPr lang="en-US" sz="1100" kern="1200" dirty="0" smtClean="0"/>
            <a:t>. </a:t>
          </a:r>
          <a:endParaRPr lang="bg-BG" sz="1100" kern="1200" dirty="0"/>
        </a:p>
      </dsp:txBody>
      <dsp:txXfrm>
        <a:off x="1341779" y="4319"/>
        <a:ext cx="6772339" cy="582844"/>
      </dsp:txXfrm>
    </dsp:sp>
    <dsp:sp modelId="{A269EB96-9B88-4DF1-A041-D480AC2FA4CA}">
      <dsp:nvSpPr>
        <dsp:cNvPr id="0" name=""/>
        <dsp:cNvSpPr/>
      </dsp:nvSpPr>
      <dsp:spPr>
        <a:xfrm>
          <a:off x="1420892" y="729473"/>
          <a:ext cx="6695587" cy="527228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 Food security, sustainable agriculture, marine and maritime research &amp; the Bio economy - </a:t>
          </a:r>
          <a:r>
            <a:rPr lang="fr-FR" sz="1100" b="1" kern="1200" dirty="0" smtClean="0"/>
            <a:t>€ </a:t>
          </a:r>
          <a:r>
            <a:rPr lang="en-US" sz="1100" kern="1200" dirty="0" smtClean="0"/>
            <a:t>3 851mln.</a:t>
          </a:r>
          <a:endParaRPr lang="bg-BG" sz="1100" kern="1200" dirty="0"/>
        </a:p>
      </dsp:txBody>
      <dsp:txXfrm>
        <a:off x="1420892" y="729473"/>
        <a:ext cx="6695587" cy="527228"/>
      </dsp:txXfrm>
    </dsp:sp>
    <dsp:sp modelId="{A9C2F41D-62FC-4723-8273-686E17413B31}">
      <dsp:nvSpPr>
        <dsp:cNvPr id="0" name=""/>
        <dsp:cNvSpPr/>
      </dsp:nvSpPr>
      <dsp:spPr>
        <a:xfrm>
          <a:off x="1341779" y="1360918"/>
          <a:ext cx="6779374" cy="544312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 Secure, clean and efficient energy - </a:t>
          </a:r>
          <a:r>
            <a:rPr lang="fr-FR" sz="1100" b="1" kern="1200" dirty="0" smtClean="0"/>
            <a:t>€ </a:t>
          </a:r>
          <a:r>
            <a:rPr lang="en-US" sz="1100" kern="1200" dirty="0" smtClean="0"/>
            <a:t>5 931 </a:t>
          </a:r>
          <a:r>
            <a:rPr lang="en-US" sz="1100" kern="1200" dirty="0" err="1" smtClean="0"/>
            <a:t>mln</a:t>
          </a:r>
          <a:r>
            <a:rPr lang="en-US" sz="1100" kern="1200" dirty="0" smtClean="0"/>
            <a:t>.</a:t>
          </a:r>
          <a:endParaRPr lang="bg-BG" sz="1100" kern="1200" dirty="0"/>
        </a:p>
      </dsp:txBody>
      <dsp:txXfrm>
        <a:off x="1341779" y="1360918"/>
        <a:ext cx="6779374" cy="544312"/>
      </dsp:txXfrm>
    </dsp:sp>
    <dsp:sp modelId="{51523333-824A-4202-9ADD-E6C1CFF6E830}">
      <dsp:nvSpPr>
        <dsp:cNvPr id="0" name=""/>
        <dsp:cNvSpPr/>
      </dsp:nvSpPr>
      <dsp:spPr>
        <a:xfrm>
          <a:off x="1341779" y="2028493"/>
          <a:ext cx="6818462" cy="493050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 Smart, green and integrated transport - </a:t>
          </a:r>
          <a:r>
            <a:rPr lang="fr-FR" sz="1100" b="1" kern="1200" dirty="0" smtClean="0"/>
            <a:t>€ </a:t>
          </a:r>
          <a:r>
            <a:rPr lang="en-US" sz="1100" kern="1200" dirty="0" smtClean="0"/>
            <a:t>6 339 </a:t>
          </a:r>
          <a:r>
            <a:rPr lang="en-US" sz="1100" kern="1200" dirty="0" err="1" smtClean="0"/>
            <a:t>mln</a:t>
          </a:r>
          <a:endParaRPr lang="bg-BG" sz="1100" kern="1200" dirty="0"/>
        </a:p>
      </dsp:txBody>
      <dsp:txXfrm>
        <a:off x="1341779" y="2028493"/>
        <a:ext cx="6818462" cy="493050"/>
      </dsp:txXfrm>
    </dsp:sp>
    <dsp:sp modelId="{4D7B4D9A-AF51-4093-BB85-7A02787E5CE3}">
      <dsp:nvSpPr>
        <dsp:cNvPr id="0" name=""/>
        <dsp:cNvSpPr/>
      </dsp:nvSpPr>
      <dsp:spPr>
        <a:xfrm>
          <a:off x="1341779" y="2644806"/>
          <a:ext cx="6788560" cy="493050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 Climate action, resource efficiency and raw materials - </a:t>
          </a:r>
          <a:r>
            <a:rPr lang="fr-FR" sz="1100" b="1" kern="1200" dirty="0" smtClean="0"/>
            <a:t>€ </a:t>
          </a:r>
          <a:r>
            <a:rPr lang="en-US" sz="1100" kern="1200" dirty="0" smtClean="0"/>
            <a:t>3 081 </a:t>
          </a:r>
          <a:r>
            <a:rPr lang="en-US" sz="1100" kern="1200" dirty="0" err="1" smtClean="0"/>
            <a:t>mln</a:t>
          </a:r>
          <a:r>
            <a:rPr lang="en-US" sz="1100" kern="1200" dirty="0" smtClean="0"/>
            <a:t>.</a:t>
          </a:r>
          <a:endParaRPr lang="bg-BG" sz="1100" kern="1200" dirty="0"/>
        </a:p>
      </dsp:txBody>
      <dsp:txXfrm>
        <a:off x="1341779" y="2644806"/>
        <a:ext cx="6788560" cy="493050"/>
      </dsp:txXfrm>
    </dsp:sp>
    <dsp:sp modelId="{FC21A14F-B32C-48E0-B904-337512E95B5F}">
      <dsp:nvSpPr>
        <dsp:cNvPr id="0" name=""/>
        <dsp:cNvSpPr/>
      </dsp:nvSpPr>
      <dsp:spPr>
        <a:xfrm>
          <a:off x="1341779" y="3261120"/>
          <a:ext cx="6818462" cy="493050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 Inclusive and reflective societies - </a:t>
          </a:r>
          <a:r>
            <a:rPr lang="fr-FR" sz="1100" b="1" kern="1200" dirty="0" smtClean="0"/>
            <a:t>€ </a:t>
          </a:r>
          <a:r>
            <a:rPr lang="en-US" sz="1100" kern="1200" dirty="0" smtClean="0"/>
            <a:t>1 309 </a:t>
          </a:r>
          <a:r>
            <a:rPr lang="en-US" sz="1100" kern="1200" dirty="0" err="1" smtClean="0"/>
            <a:t>mln</a:t>
          </a:r>
          <a:r>
            <a:rPr lang="en-US" sz="1100" kern="1200" dirty="0" smtClean="0"/>
            <a:t>.</a:t>
          </a:r>
          <a:endParaRPr lang="bg-BG" sz="1100" kern="1200" dirty="0"/>
        </a:p>
      </dsp:txBody>
      <dsp:txXfrm>
        <a:off x="1341779" y="3261120"/>
        <a:ext cx="6818462" cy="493050"/>
      </dsp:txXfrm>
    </dsp:sp>
    <dsp:sp modelId="{AB885FE2-5A26-49CC-89B5-AEC3739922B5}">
      <dsp:nvSpPr>
        <dsp:cNvPr id="0" name=""/>
        <dsp:cNvSpPr/>
      </dsp:nvSpPr>
      <dsp:spPr>
        <a:xfrm>
          <a:off x="1341779" y="3877433"/>
          <a:ext cx="6801772" cy="493050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 Secure societies - </a:t>
          </a:r>
          <a:r>
            <a:rPr lang="fr-FR" sz="1100" b="1" kern="1200" dirty="0" smtClean="0"/>
            <a:t>€ </a:t>
          </a:r>
          <a:r>
            <a:rPr lang="en-US" sz="1100" kern="1200" dirty="0" smtClean="0"/>
            <a:t>1 695 </a:t>
          </a:r>
          <a:r>
            <a:rPr lang="en-US" sz="1100" kern="1200" dirty="0" err="1" smtClean="0"/>
            <a:t>mln</a:t>
          </a:r>
          <a:r>
            <a:rPr lang="en-US" sz="1100" kern="1200" dirty="0" smtClean="0"/>
            <a:t>.</a:t>
          </a:r>
          <a:endParaRPr lang="bg-BG" sz="1100" kern="1200" dirty="0"/>
        </a:p>
      </dsp:txBody>
      <dsp:txXfrm>
        <a:off x="1341779" y="3877433"/>
        <a:ext cx="6801772" cy="49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887E0C-F22A-4BD2-8FBA-FE0E5D6047A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38486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1249CB-260A-4C74-9FE3-AE9473DDD0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62807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fld id="{9103DD33-5815-407A-B238-7D04FBC6A169}" type="slidenum">
              <a:rPr lang="fr-FR" altLang="bg-BG" sz="1200" smtClean="0"/>
              <a:pPr/>
              <a:t>1</a:t>
            </a:fld>
            <a:endParaRPr lang="fr-FR" altLang="bg-BG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bg-B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fld id="{8B44AD0A-1AC0-49BB-8623-81060B4AAC03}" type="slidenum">
              <a:rPr lang="fr-FR" altLang="bg-BG" sz="1200" smtClean="0"/>
              <a:pPr/>
              <a:t>2</a:t>
            </a:fld>
            <a:endParaRPr lang="fr-FR" altLang="bg-BG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bg-BG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fld id="{1770DF0F-6953-4D51-B1A9-246E25B8B213}" type="slidenum">
              <a:rPr lang="fr-FR" altLang="bg-BG" sz="1200" smtClean="0"/>
              <a:pPr/>
              <a:t>3</a:t>
            </a:fld>
            <a:endParaRPr lang="fr-FR" altLang="bg-BG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bg-BG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fld id="{20FF7B54-E3FD-4A5C-A24F-6B50F57FCC92}" type="slidenum">
              <a:rPr lang="fr-FR" altLang="bg-BG" sz="1200" smtClean="0"/>
              <a:pPr/>
              <a:t>4</a:t>
            </a:fld>
            <a:endParaRPr lang="fr-FR" altLang="bg-BG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bg-BG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fld id="{166CAA5C-9B4F-493E-9000-4EFAD9CF547E}" type="slidenum">
              <a:rPr lang="fr-FR" altLang="bg-BG" sz="1200" smtClean="0"/>
              <a:pPr/>
              <a:t>7</a:t>
            </a:fld>
            <a:endParaRPr lang="fr-FR" altLang="bg-BG" sz="12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bg-BG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fld id="{166CAA5C-9B4F-493E-9000-4EFAD9CF547E}" type="slidenum">
              <a:rPr lang="fr-FR" altLang="bg-BG" sz="1200" smtClean="0"/>
              <a:pPr/>
              <a:t>10</a:t>
            </a:fld>
            <a:endParaRPr lang="fr-FR" altLang="bg-BG" sz="12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bg-BG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fld id="{7A04CFC0-709D-4232-9468-79628540DCE1}" type="slidenum">
              <a:rPr lang="fr-FR" altLang="bg-BG" sz="1200" smtClean="0"/>
              <a:pPr/>
              <a:t>25</a:t>
            </a:fld>
            <a:endParaRPr lang="fr-FR" altLang="bg-BG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bg-B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30316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05486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219200"/>
            <a:ext cx="19431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219200"/>
            <a:ext cx="567690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708209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5146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153568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031995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766471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459122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989263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948128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3903244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9826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974443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9788875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364012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865471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7956896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3633106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263026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4735788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9910647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9770227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00951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5444940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676447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7590253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2182023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2529465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10612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91418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58812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42946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969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4206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6396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19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bg-BG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bg-BG" smtClean="0"/>
              <a:t>Cliquez pour modifier les styles du texte du masque</a:t>
            </a:r>
          </a:p>
          <a:p>
            <a:pPr lvl="1"/>
            <a:r>
              <a:rPr lang="fr-FR" altLang="bg-BG" smtClean="0"/>
              <a:t>Deuxième niveau</a:t>
            </a:r>
          </a:p>
          <a:p>
            <a:pPr lvl="2"/>
            <a:r>
              <a:rPr lang="fr-FR" altLang="bg-BG" smtClean="0"/>
              <a:t>Troisième niveau</a:t>
            </a:r>
          </a:p>
          <a:p>
            <a:pPr lvl="3"/>
            <a:r>
              <a:rPr lang="fr-FR" altLang="bg-BG" smtClean="0"/>
              <a:t>Quatrième niveau</a:t>
            </a:r>
          </a:p>
          <a:p>
            <a:pPr lvl="4"/>
            <a:r>
              <a:rPr lang="fr-FR" altLang="bg-BG" smtClean="0"/>
              <a:t>Cinquième niveau</a:t>
            </a:r>
          </a:p>
        </p:txBody>
      </p:sp>
      <p:pic>
        <p:nvPicPr>
          <p:cNvPr id="1028" name="Picture 19" descr="EEN-ppt-background-inside-green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88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888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888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888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888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688800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688800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688800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688800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B6B6B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B6B6B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4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4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4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4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4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green line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601913"/>
            <a:ext cx="9144000" cy="425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7"/>
          <p:cNvGrpSpPr>
            <a:grpSpLocks/>
          </p:cNvGrpSpPr>
          <p:nvPr userDrawn="1"/>
        </p:nvGrpSpPr>
        <p:grpSpPr bwMode="auto">
          <a:xfrm>
            <a:off x="0" y="0"/>
            <a:ext cx="9144000" cy="6654800"/>
            <a:chOff x="0" y="0"/>
            <a:chExt cx="5760" cy="4192"/>
          </a:xfrm>
        </p:grpSpPr>
        <p:sp>
          <p:nvSpPr>
            <p:cNvPr id="3075" name="Rectangle 8"/>
            <p:cNvSpPr>
              <a:spLocks noChangeArrowheads="1"/>
            </p:cNvSpPr>
            <p:nvPr/>
          </p:nvSpPr>
          <p:spPr bwMode="auto">
            <a:xfrm>
              <a:off x="1488" y="2400"/>
              <a:ext cx="408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fr-FR" altLang="bg-BG" sz="4400">
                  <a:solidFill>
                    <a:srgbClr val="688800"/>
                  </a:solidFill>
                </a:rPr>
                <a:t>Title</a:t>
              </a:r>
            </a:p>
          </p:txBody>
        </p:sp>
        <p:sp>
          <p:nvSpPr>
            <p:cNvPr id="3076" name="Rectangle 9"/>
            <p:cNvSpPr>
              <a:spLocks noChangeArrowheads="1"/>
            </p:cNvSpPr>
            <p:nvPr/>
          </p:nvSpPr>
          <p:spPr bwMode="auto">
            <a:xfrm>
              <a:off x="1488" y="3120"/>
              <a:ext cx="408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fr-FR" altLang="bg-BG" sz="3200"/>
                <a:t>Sub-title</a:t>
              </a:r>
            </a:p>
          </p:txBody>
        </p:sp>
        <p:pic>
          <p:nvPicPr>
            <p:cNvPr id="3077" name="Picture 10" descr="logo-CIP-EN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" y="3696"/>
              <a:ext cx="515" cy="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8" name="Rectangle 11"/>
            <p:cNvSpPr>
              <a:spLocks noChangeArrowheads="1"/>
            </p:cNvSpPr>
            <p:nvPr/>
          </p:nvSpPr>
          <p:spPr bwMode="auto">
            <a:xfrm>
              <a:off x="311" y="3825"/>
              <a:ext cx="1205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algn="ctr"/>
              <a:r>
                <a:rPr lang="en-US" altLang="bg-BG" sz="1400">
                  <a:latin typeface="Myriad Pro" pitchFamily="34" charset="0"/>
                </a:rPr>
                <a:t>PLACE PARTNER</a:t>
              </a:r>
              <a:r>
                <a:rPr lang="en-US" altLang="bg-BG" sz="1400"/>
                <a:t>’</a:t>
              </a:r>
              <a:r>
                <a:rPr lang="en-US" altLang="bg-BG" sz="1400">
                  <a:latin typeface="Myriad Pro" pitchFamily="34" charset="0"/>
                </a:rPr>
                <a:t>S LOGO HERE</a:t>
              </a:r>
              <a:endParaRPr lang="fr-FR" altLang="bg-BG" sz="1400">
                <a:latin typeface="Myriad Pro" pitchFamily="34" charset="0"/>
              </a:endParaRPr>
            </a:p>
          </p:txBody>
        </p:sp>
        <p:sp>
          <p:nvSpPr>
            <p:cNvPr id="3079" name="Rectangle 12"/>
            <p:cNvSpPr>
              <a:spLocks noChangeArrowheads="1"/>
            </p:cNvSpPr>
            <p:nvPr/>
          </p:nvSpPr>
          <p:spPr bwMode="auto">
            <a:xfrm>
              <a:off x="2688" y="3936"/>
              <a:ext cx="168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r>
                <a:rPr lang="fr-FR" altLang="bg-BG" sz="1100" b="1"/>
                <a:t>European Commission</a:t>
              </a:r>
              <a:r>
                <a:rPr lang="fr-FR" altLang="bg-BG" sz="1100"/>
                <a:t/>
              </a:r>
              <a:br>
                <a:rPr lang="fr-FR" altLang="bg-BG" sz="1100"/>
              </a:br>
              <a:r>
                <a:rPr lang="fr-FR" altLang="bg-BG" sz="1100"/>
                <a:t>Enterprise and Industry</a:t>
              </a:r>
              <a:endParaRPr lang="fr-FR" altLang="bg-BG" sz="1100">
                <a:latin typeface="Myriad Pro" pitchFamily="34" charset="0"/>
              </a:endParaRPr>
            </a:p>
          </p:txBody>
        </p:sp>
        <p:pic>
          <p:nvPicPr>
            <p:cNvPr id="3080" name="Picture 13" descr="EC-fla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3936"/>
              <a:ext cx="30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Picture 14" descr="EEN-ppt-background-cover-green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2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5" descr="Logo-NET-EN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2637"/>
              <a:ext cx="864" cy="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diagramData" Target="../diagrams/data4.xml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microsoft.com/office/2007/relationships/diagramDrawing" Target="../diagrams/drawing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chambersz.com/" TargetMode="External"/><Relationship Id="rId5" Type="http://schemas.openxmlformats.org/officeDocument/2006/relationships/hyperlink" Target="mailto:office@chambersz.com" TargetMode="Externa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1.xml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microsoft.com/office/2007/relationships/diagramDrawing" Target="../diagrams/drawing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2.xml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microsoft.com/office/2007/relationships/diagramDrawing" Target="../diagrams/drawing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3.xml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microsoft.com/office/2007/relationships/diagramDrawing" Target="../diagrams/drawing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1"/>
          <p:cNvSpPr>
            <a:spLocks noChangeArrowheads="1"/>
          </p:cNvSpPr>
          <p:nvPr/>
        </p:nvSpPr>
        <p:spPr bwMode="auto">
          <a:xfrm>
            <a:off x="0" y="3886200"/>
            <a:ext cx="9144000" cy="2971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bg-BG" altLang="bg-BG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2362200" y="38100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fr-FR" altLang="bg-BG" sz="4400" b="1" dirty="0">
                <a:solidFill>
                  <a:srgbClr val="688800"/>
                </a:solidFill>
              </a:rPr>
              <a:t>Project BEBB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2362200" y="4953000"/>
            <a:ext cx="6477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fr-FR" altLang="bg-BG" dirty="0" err="1">
                <a:solidFill>
                  <a:srgbClr val="FFC000"/>
                </a:solidFill>
              </a:rPr>
              <a:t>Better</a:t>
            </a:r>
            <a:r>
              <a:rPr lang="fr-FR" altLang="bg-BG" dirty="0">
                <a:solidFill>
                  <a:srgbClr val="FFC000"/>
                </a:solidFill>
              </a:rPr>
              <a:t> </a:t>
            </a:r>
            <a:r>
              <a:rPr lang="fr-FR" altLang="bg-BG" dirty="0" err="1">
                <a:solidFill>
                  <a:srgbClr val="FFC000"/>
                </a:solidFill>
              </a:rPr>
              <a:t>Environment</a:t>
            </a:r>
            <a:r>
              <a:rPr lang="fr-FR" altLang="bg-BG" dirty="0">
                <a:solidFill>
                  <a:srgbClr val="FFC000"/>
                </a:solidFill>
              </a:rPr>
              <a:t> – </a:t>
            </a:r>
            <a:r>
              <a:rPr lang="fr-FR" altLang="bg-BG" dirty="0" err="1">
                <a:solidFill>
                  <a:srgbClr val="FFC000"/>
                </a:solidFill>
              </a:rPr>
              <a:t>Better</a:t>
            </a:r>
            <a:r>
              <a:rPr lang="fr-FR" altLang="bg-BG" dirty="0">
                <a:solidFill>
                  <a:srgbClr val="FFC000"/>
                </a:solidFill>
              </a:rPr>
              <a:t> Business</a:t>
            </a:r>
          </a:p>
        </p:txBody>
      </p:sp>
      <p:sp>
        <p:nvSpPr>
          <p:cNvPr id="4101" name="Rectangle 27"/>
          <p:cNvSpPr>
            <a:spLocks noChangeArrowheads="1"/>
          </p:cNvSpPr>
          <p:nvPr/>
        </p:nvSpPr>
        <p:spPr bwMode="auto">
          <a:xfrm>
            <a:off x="493713" y="6072188"/>
            <a:ext cx="1912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 altLang="bg-BG" sz="1400">
                <a:latin typeface="Myriad Pro" pitchFamily="34" charset="0"/>
              </a:rPr>
              <a:t> LOGO HERE</a:t>
            </a:r>
            <a:endParaRPr lang="fr-FR" altLang="bg-BG" sz="1400">
              <a:latin typeface="Myriad Pro" pitchFamily="34" charset="0"/>
            </a:endParaRPr>
          </a:p>
        </p:txBody>
      </p:sp>
      <p:pic>
        <p:nvPicPr>
          <p:cNvPr id="4102" name="Picture 31" descr="Logo-NET-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86238"/>
            <a:ext cx="1371600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34" descr="logo_ce-en-rvb-h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5875" y="5661025"/>
            <a:ext cx="149225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4" descr="bicc_new_logo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813" y="5572125"/>
            <a:ext cx="1111250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" r="4495"/>
          <a:stretch>
            <a:fillRect/>
          </a:stretch>
        </p:blipFill>
        <p:spPr bwMode="auto">
          <a:xfrm>
            <a:off x="6858000" y="5500688"/>
            <a:ext cx="13239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751340569"/>
              </p:ext>
            </p:extLst>
          </p:nvPr>
        </p:nvGraphicFramePr>
        <p:xfrm>
          <a:off x="414809" y="1763422"/>
          <a:ext cx="8208912" cy="4374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083" name="Group 11"/>
          <p:cNvGraphicFramePr>
            <a:graphicFrameLocks noGrp="1"/>
          </p:cNvGraphicFramePr>
          <p:nvPr>
            <p:ph sz="half" idx="2"/>
          </p:nvPr>
        </p:nvGraphicFramePr>
        <p:xfrm>
          <a:off x="5940425" y="333375"/>
          <a:ext cx="2519363" cy="409575"/>
        </p:xfrm>
        <a:graphic>
          <a:graphicData uri="http://schemas.openxmlformats.org/drawingml/2006/table">
            <a:tbl>
              <a:tblPr/>
              <a:tblGrid>
                <a:gridCol w="2519363"/>
              </a:tblGrid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888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Title of the presentation | Date | </a:t>
                      </a:r>
                      <a:fld id="{B489576B-809E-4EEA-8A8C-52EB80438FD8}" type="slidenum"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888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pPr marL="0" marR="0" lvl="0" indent="0" algn="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t>10</a:t>
                      </a:fld>
                      <a:endParaRPr kumimoji="0" 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6888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45" name="Picture 18" descr="Logo-NET-E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6438"/>
            <a:ext cx="9620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4" descr="bicc_new_logo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6244597"/>
            <a:ext cx="470594" cy="487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" r="4495"/>
          <a:stretch>
            <a:fillRect/>
          </a:stretch>
        </p:blipFill>
        <p:spPr bwMode="auto">
          <a:xfrm>
            <a:off x="7824884" y="6219994"/>
            <a:ext cx="570982" cy="49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34132" y="385208"/>
            <a:ext cx="260967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/>
            <a:r>
              <a:rPr lang="fr-FR" altLang="bg-BG" sz="3000" b="1" dirty="0">
                <a:solidFill>
                  <a:srgbClr val="688800"/>
                </a:solidFill>
              </a:rPr>
              <a:t>PRIORITY </a:t>
            </a:r>
            <a:r>
              <a:rPr lang="fr-FR" altLang="bg-BG" sz="3000" b="1" dirty="0" smtClean="0">
                <a:solidFill>
                  <a:srgbClr val="688800"/>
                </a:solidFill>
              </a:rPr>
              <a:t>3</a:t>
            </a:r>
            <a:endParaRPr lang="fr-FR" altLang="bg-BG" sz="3000" b="1" dirty="0">
              <a:solidFill>
                <a:srgbClr val="688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493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531173"/>
            <a:ext cx="8229600" cy="384204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SzPct val="65000"/>
              <a:buNone/>
            </a:pPr>
            <a:r>
              <a:rPr lang="en-US" altLang="bg-BG" sz="2400" b="1" dirty="0" smtClean="0"/>
              <a:t>WHY?</a:t>
            </a:r>
          </a:p>
          <a:p>
            <a:pPr>
              <a:lnSpc>
                <a:spcPct val="90000"/>
              </a:lnSpc>
              <a:buSzPct val="65000"/>
              <a:buFontTx/>
              <a:buBlip>
                <a:blip r:embed="rId2"/>
              </a:buBlip>
            </a:pPr>
            <a:endParaRPr lang="en-US" altLang="bg-BG" sz="2400" dirty="0"/>
          </a:p>
          <a:p>
            <a:pPr algn="just">
              <a:lnSpc>
                <a:spcPct val="90000"/>
              </a:lnSpc>
              <a:spcAft>
                <a:spcPts val="18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Concerns of citizens and </a:t>
            </a:r>
            <a:r>
              <a:rPr lang="en-US" sz="2200" dirty="0" smtClean="0"/>
              <a:t>EU policy (society) </a:t>
            </a:r>
            <a:r>
              <a:rPr lang="en-US" sz="2200" dirty="0"/>
              <a:t>objectives</a:t>
            </a:r>
            <a:br>
              <a:rPr lang="en-US" sz="2200" dirty="0"/>
            </a:br>
            <a:r>
              <a:rPr lang="fr-FR" sz="2200" dirty="0"/>
              <a:t>(climate, </a:t>
            </a:r>
            <a:r>
              <a:rPr lang="fr-FR" sz="2200" b="1" dirty="0"/>
              <a:t>environment</a:t>
            </a:r>
            <a:r>
              <a:rPr lang="fr-FR" sz="2200" dirty="0"/>
              <a:t>, energy, transport, etc) cannot</a:t>
            </a:r>
            <a:br>
              <a:rPr lang="fr-FR" sz="2200" dirty="0"/>
            </a:br>
            <a:r>
              <a:rPr lang="en-US" sz="2200" dirty="0"/>
              <a:t>be achieved without innovation</a:t>
            </a:r>
          </a:p>
          <a:p>
            <a:pPr algn="just">
              <a:lnSpc>
                <a:spcPct val="90000"/>
              </a:lnSpc>
              <a:spcAft>
                <a:spcPts val="18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Breakthrough solutions come from multi-disciplinary</a:t>
            </a:r>
            <a:br>
              <a:rPr lang="en-US" sz="2200" dirty="0"/>
            </a:br>
            <a:r>
              <a:rPr lang="en-US" sz="2200" dirty="0"/>
              <a:t>collaborations, including social sciences &amp; humanities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Promising solutions need to be tested, demonstrated</a:t>
            </a:r>
            <a:br>
              <a:rPr lang="en-US" sz="2200" dirty="0"/>
            </a:br>
            <a:r>
              <a:rPr lang="en-US" sz="2200" dirty="0"/>
              <a:t>and scaled up</a:t>
            </a: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65000"/>
              <a:buNone/>
            </a:pPr>
            <a:r>
              <a:rPr lang="en-US" altLang="bg-BG" sz="2400" dirty="0" smtClean="0"/>
              <a:t/>
            </a:r>
            <a:br>
              <a:rPr lang="en-US" altLang="bg-BG" sz="2400" dirty="0" smtClean="0"/>
            </a:br>
            <a:endParaRPr lang="bg-BG" altLang="bg-BG" sz="2400" dirty="0" smtClean="0">
              <a:latin typeface="Verdana" pitchFamily="34" charset="0"/>
            </a:endParaRPr>
          </a:p>
        </p:txBody>
      </p:sp>
      <p:pic>
        <p:nvPicPr>
          <p:cNvPr id="5" name="Picture 18" descr="Logo-NET-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6438"/>
            <a:ext cx="9620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icc_new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715000"/>
            <a:ext cx="8969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" r="4495"/>
          <a:stretch>
            <a:fillRect/>
          </a:stretch>
        </p:blipFill>
        <p:spPr bwMode="auto">
          <a:xfrm>
            <a:off x="7215188" y="5643563"/>
            <a:ext cx="116046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34132" y="385208"/>
            <a:ext cx="260967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/>
            <a:r>
              <a:rPr lang="fr-FR" altLang="bg-BG" sz="3000" b="1" dirty="0">
                <a:solidFill>
                  <a:srgbClr val="688800"/>
                </a:solidFill>
              </a:rPr>
              <a:t>PRIORITY </a:t>
            </a:r>
            <a:r>
              <a:rPr lang="fr-FR" altLang="bg-BG" sz="3000" b="1" dirty="0" smtClean="0">
                <a:solidFill>
                  <a:srgbClr val="688800"/>
                </a:solidFill>
              </a:rPr>
              <a:t>3</a:t>
            </a:r>
            <a:endParaRPr lang="fr-FR" altLang="bg-BG" sz="3000" b="1" dirty="0">
              <a:solidFill>
                <a:srgbClr val="688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613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700808"/>
            <a:ext cx="8229600" cy="28083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SzPct val="65000"/>
              <a:buNone/>
            </a:pPr>
            <a:r>
              <a:rPr lang="en-US" altLang="bg-BG" sz="2400" b="1" dirty="0" smtClean="0"/>
              <a:t>OPPORTUNITIES:</a:t>
            </a:r>
          </a:p>
          <a:p>
            <a:pPr>
              <a:lnSpc>
                <a:spcPct val="90000"/>
              </a:lnSpc>
              <a:buSzPct val="65000"/>
              <a:buFontTx/>
              <a:buBlip>
                <a:blip r:embed="rId2"/>
              </a:buBlip>
            </a:pPr>
            <a:endParaRPr lang="en-US" altLang="bg-BG" sz="2400" dirty="0"/>
          </a:p>
          <a:p>
            <a:pPr algn="just">
              <a:lnSpc>
                <a:spcPct val="90000"/>
              </a:lnSpc>
              <a:spcAft>
                <a:spcPts val="18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 smtClean="0"/>
              <a:t>The </a:t>
            </a:r>
            <a:r>
              <a:rPr lang="en-US" sz="2200" dirty="0"/>
              <a:t>goal will be more than ever to bring excellent research results to market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To deliver direct benefits to citizens, such as affordable health-care, protection against cyber-crime, and the transition to a resource-efficient, low-carbon </a:t>
            </a:r>
            <a:r>
              <a:rPr lang="en-US" sz="2200" dirty="0" smtClean="0"/>
              <a:t>economy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SzPct val="65000"/>
              <a:buNone/>
            </a:pPr>
            <a:r>
              <a:rPr lang="en-US" altLang="bg-BG" sz="2400" dirty="0" smtClean="0"/>
              <a:t/>
            </a:r>
            <a:br>
              <a:rPr lang="en-US" altLang="bg-BG" sz="2400" dirty="0" smtClean="0"/>
            </a:br>
            <a:endParaRPr lang="bg-BG" altLang="bg-BG" sz="2400" dirty="0" smtClean="0">
              <a:latin typeface="Verdana" pitchFamily="34" charset="0"/>
            </a:endParaRPr>
          </a:p>
        </p:txBody>
      </p:sp>
      <p:pic>
        <p:nvPicPr>
          <p:cNvPr id="5" name="Picture 18" descr="Logo-NET-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6438"/>
            <a:ext cx="9620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icc_new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715000"/>
            <a:ext cx="8969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" r="4495"/>
          <a:stretch>
            <a:fillRect/>
          </a:stretch>
        </p:blipFill>
        <p:spPr bwMode="auto">
          <a:xfrm>
            <a:off x="7215188" y="5643563"/>
            <a:ext cx="116046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34132" y="385208"/>
            <a:ext cx="260967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/>
            <a:r>
              <a:rPr lang="fr-FR" altLang="bg-BG" sz="3000" b="1" dirty="0">
                <a:solidFill>
                  <a:srgbClr val="688800"/>
                </a:solidFill>
              </a:rPr>
              <a:t>PRIORITY </a:t>
            </a:r>
            <a:r>
              <a:rPr lang="fr-FR" altLang="bg-BG" sz="3000" b="1" dirty="0" smtClean="0">
                <a:solidFill>
                  <a:srgbClr val="688800"/>
                </a:solidFill>
              </a:rPr>
              <a:t>3</a:t>
            </a:r>
            <a:endParaRPr lang="fr-FR" altLang="bg-BG" sz="3000" b="1" dirty="0">
              <a:solidFill>
                <a:srgbClr val="688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08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2" y="1340768"/>
            <a:ext cx="8229600" cy="4104456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SzPct val="65000"/>
              <a:buNone/>
            </a:pPr>
            <a:endParaRPr lang="en-US" altLang="bg-BG" sz="2400" dirty="0"/>
          </a:p>
          <a:p>
            <a:pPr algn="just">
              <a:lnSpc>
                <a:spcPct val="90000"/>
              </a:lnSpc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a more transparent </a:t>
            </a:r>
            <a:r>
              <a:rPr lang="en-US" sz="2200" dirty="0" smtClean="0"/>
              <a:t>program </a:t>
            </a:r>
            <a:r>
              <a:rPr lang="en-US" sz="2200" dirty="0"/>
              <a:t>architecture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a single set of rules for participation, including on eligibility for funding, evaluation and IPR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Replacing the four methods to calculate overhead or indirect costs with a single flat rate (25%)  and only two funding rates - for research (100%) and for close to market activities respectively (70%)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streamlined funding rules, for instance allowing the use of researchers' own accounting </a:t>
            </a:r>
            <a:r>
              <a:rPr lang="en-US" sz="2200" dirty="0" smtClean="0"/>
              <a:t>methods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altLang="bg-BG" sz="2400" dirty="0" smtClean="0"/>
              <a:t/>
            </a:r>
            <a:br>
              <a:rPr lang="en-US" altLang="bg-BG" sz="2400" dirty="0" smtClean="0"/>
            </a:br>
            <a:endParaRPr lang="bg-BG" altLang="bg-BG" sz="2400" dirty="0" smtClean="0">
              <a:latin typeface="Verdana" pitchFamily="34" charset="0"/>
            </a:endParaRPr>
          </a:p>
        </p:txBody>
      </p:sp>
      <p:pic>
        <p:nvPicPr>
          <p:cNvPr id="5" name="Picture 18" descr="Logo-NET-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6438"/>
            <a:ext cx="9620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icc_new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715000"/>
            <a:ext cx="8969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" r="4495"/>
          <a:stretch>
            <a:fillRect/>
          </a:stretch>
        </p:blipFill>
        <p:spPr bwMode="auto">
          <a:xfrm>
            <a:off x="7215188" y="5643563"/>
            <a:ext cx="116046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404663"/>
            <a:ext cx="3833812" cy="720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fr-FR" altLang="bg-BG" sz="3000" b="1" dirty="0" smtClean="0">
                <a:solidFill>
                  <a:srgbClr val="688800"/>
                </a:solidFill>
              </a:rPr>
              <a:t>SIMPLIFIED RULS 1</a:t>
            </a:r>
          </a:p>
        </p:txBody>
      </p:sp>
    </p:spTree>
    <p:extLst>
      <p:ext uri="{BB962C8B-B14F-4D97-AF65-F5344CB8AC3E}">
        <p14:creationId xmlns:p14="http://schemas.microsoft.com/office/powerpoint/2010/main" xmlns="" val="211102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2" y="1340768"/>
            <a:ext cx="8229600" cy="4104456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SzPct val="65000"/>
              <a:buNone/>
            </a:pPr>
            <a:endParaRPr lang="en-US" altLang="bg-BG" sz="2400" dirty="0"/>
          </a:p>
          <a:p>
            <a:pPr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audit strategy focused on risk and fraud prevention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no time-sheets for personnel working full time on a project, possibility of output-based grants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further simplified provisions in the Grant Agreement and implementing procedures to facilitate access to Horizon 2020 (e.g. common IT platform)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earlier project starts (100 days less from application to grant)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Improved rules on intellectual</a:t>
            </a:r>
            <a:endParaRPr lang="bg-BG" altLang="bg-BG" sz="2200" dirty="0"/>
          </a:p>
        </p:txBody>
      </p:sp>
      <p:pic>
        <p:nvPicPr>
          <p:cNvPr id="5" name="Picture 18" descr="Logo-NET-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6438"/>
            <a:ext cx="9620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icc_new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715000"/>
            <a:ext cx="8969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" r="4495"/>
          <a:stretch>
            <a:fillRect/>
          </a:stretch>
        </p:blipFill>
        <p:spPr bwMode="auto">
          <a:xfrm>
            <a:off x="7215188" y="5643563"/>
            <a:ext cx="116046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09600" y="404663"/>
            <a:ext cx="3833812" cy="720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fr-FR" altLang="bg-BG" sz="3000" b="1" dirty="0" smtClean="0">
                <a:solidFill>
                  <a:srgbClr val="688800"/>
                </a:solidFill>
              </a:rPr>
              <a:t>SIMPLIFIED RULS 2</a:t>
            </a:r>
          </a:p>
        </p:txBody>
      </p:sp>
    </p:spTree>
    <p:extLst>
      <p:ext uri="{BB962C8B-B14F-4D97-AF65-F5344CB8AC3E}">
        <p14:creationId xmlns:p14="http://schemas.microsoft.com/office/powerpoint/2010/main" xmlns="" val="348756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481" y="1628800"/>
            <a:ext cx="8229600" cy="352839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SzPct val="65000"/>
              <a:buNone/>
            </a:pPr>
            <a:r>
              <a:rPr lang="en-US" sz="2200" b="1" dirty="0" smtClean="0"/>
              <a:t>Structural simplification:</a:t>
            </a:r>
            <a:endParaRPr lang="en-US" sz="2200" dirty="0"/>
          </a:p>
          <a:p>
            <a:pPr algn="just"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sz="2200" dirty="0"/>
              <a:t>a simpler </a:t>
            </a:r>
            <a:r>
              <a:rPr lang="en-US" sz="2200" dirty="0" smtClean="0"/>
              <a:t>program </a:t>
            </a:r>
            <a:r>
              <a:rPr lang="en-US" sz="2200" dirty="0"/>
              <a:t>architecture </a:t>
            </a:r>
            <a:r>
              <a:rPr lang="en-US" sz="2200" dirty="0" smtClean="0"/>
              <a:t>centered </a:t>
            </a:r>
            <a:r>
              <a:rPr lang="en-US" sz="2200" dirty="0"/>
              <a:t>on three strategic objectives, making it easier for participants to identify where funding opportunities </a:t>
            </a:r>
            <a:r>
              <a:rPr lang="en-US" sz="2200" dirty="0" smtClean="0"/>
              <a:t>exist </a:t>
            </a:r>
            <a:endParaRPr lang="en-US" sz="24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/>
              <a:t>a single set of participation rules, on issues such as eligibility, evaluation or Intellectual Property Rights, applying to all components of Horizon 2020, with deviations only possible when justified by specific </a:t>
            </a:r>
            <a:r>
              <a:rPr lang="en-US" sz="2200" dirty="0" smtClean="0"/>
              <a:t>needs</a:t>
            </a:r>
            <a:endParaRPr lang="bg-BG" altLang="bg-BG" sz="2200" dirty="0" smtClean="0">
              <a:latin typeface="Verdana" pitchFamily="34" charset="0"/>
            </a:endParaRPr>
          </a:p>
        </p:txBody>
      </p:sp>
      <p:pic>
        <p:nvPicPr>
          <p:cNvPr id="5" name="Picture 18" descr="Logo-NET-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6438"/>
            <a:ext cx="9620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icc_new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715000"/>
            <a:ext cx="8969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" r="4495"/>
          <a:stretch>
            <a:fillRect/>
          </a:stretch>
        </p:blipFill>
        <p:spPr bwMode="auto">
          <a:xfrm>
            <a:off x="7215188" y="5643563"/>
            <a:ext cx="116046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9552" y="486747"/>
            <a:ext cx="2753692" cy="5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fr-FR" altLang="bg-BG" sz="3000" b="1" dirty="0" smtClean="0">
                <a:solidFill>
                  <a:srgbClr val="688800"/>
                </a:solidFill>
              </a:rPr>
              <a:t>IN DETAILS...</a:t>
            </a:r>
          </a:p>
        </p:txBody>
      </p:sp>
    </p:spTree>
    <p:extLst>
      <p:ext uri="{BB962C8B-B14F-4D97-AF65-F5344CB8AC3E}">
        <p14:creationId xmlns:p14="http://schemas.microsoft.com/office/powerpoint/2010/main" xmlns="" val="408951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6768" y="1484784"/>
            <a:ext cx="8229600" cy="367240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SzPct val="65000"/>
              <a:buNone/>
            </a:pPr>
            <a:r>
              <a:rPr lang="en-US" sz="2200" b="1" dirty="0" smtClean="0"/>
              <a:t>Simpler </a:t>
            </a:r>
            <a:r>
              <a:rPr lang="en-US" sz="2200" b="1" dirty="0"/>
              <a:t>funding </a:t>
            </a:r>
            <a:r>
              <a:rPr lang="en-US" sz="2200" b="1" dirty="0" smtClean="0"/>
              <a:t>rules:</a:t>
            </a:r>
            <a:endParaRPr lang="en-US" sz="2400" dirty="0"/>
          </a:p>
          <a:p>
            <a:pPr algn="just">
              <a:lnSpc>
                <a:spcPct val="90000"/>
              </a:lnSpc>
              <a:spcAft>
                <a:spcPts val="18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simpler reimbursement of direct costs, with a broader acceptance of beneficiaries' usual accounting practices</a:t>
            </a:r>
          </a:p>
          <a:p>
            <a:pPr algn="just">
              <a:lnSpc>
                <a:spcPct val="90000"/>
              </a:lnSpc>
              <a:spcAft>
                <a:spcPts val="18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the possibility of using unit personnel costs (average personnel costs), including for SME owners without a salary </a:t>
            </a:r>
          </a:p>
          <a:p>
            <a:pPr algn="just">
              <a:lnSpc>
                <a:spcPct val="90000"/>
              </a:lnSpc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simplification of time-recording by providing a clear and simple set of minimum conditions; in particular abolition of time-recording obligations for staff working exclusively on an EU project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200" dirty="0"/>
          </a:p>
        </p:txBody>
      </p:sp>
      <p:pic>
        <p:nvPicPr>
          <p:cNvPr id="5" name="Picture 18" descr="Logo-NET-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6438"/>
            <a:ext cx="9620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icc_new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715000"/>
            <a:ext cx="8969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" r="4495"/>
          <a:stretch>
            <a:fillRect/>
          </a:stretch>
        </p:blipFill>
        <p:spPr bwMode="auto">
          <a:xfrm>
            <a:off x="7215188" y="5643563"/>
            <a:ext cx="116046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9552" y="486747"/>
            <a:ext cx="2753692" cy="5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fr-FR" altLang="bg-BG" sz="3000" b="1" dirty="0" smtClean="0">
                <a:solidFill>
                  <a:srgbClr val="688800"/>
                </a:solidFill>
              </a:rPr>
              <a:t>IN DETAILS...</a:t>
            </a:r>
          </a:p>
        </p:txBody>
      </p:sp>
    </p:spTree>
    <p:extLst>
      <p:ext uri="{BB962C8B-B14F-4D97-AF65-F5344CB8AC3E}">
        <p14:creationId xmlns:p14="http://schemas.microsoft.com/office/powerpoint/2010/main" xmlns="" val="215306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042" y="1412776"/>
            <a:ext cx="8229600" cy="381642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SzPct val="65000"/>
              <a:buNone/>
            </a:pPr>
            <a:r>
              <a:rPr lang="en-US" sz="2200" b="1" dirty="0" smtClean="0"/>
              <a:t>Simpler </a:t>
            </a:r>
            <a:r>
              <a:rPr lang="en-US" sz="2200" b="1" dirty="0"/>
              <a:t>funding </a:t>
            </a:r>
            <a:r>
              <a:rPr lang="en-US" sz="2200" b="1" dirty="0" smtClean="0"/>
              <a:t>rules:</a:t>
            </a:r>
            <a:endParaRPr lang="en-US" sz="2400" dirty="0"/>
          </a:p>
          <a:p>
            <a:pPr algn="just">
              <a:lnSpc>
                <a:spcPct val="90000"/>
              </a:lnSpc>
              <a:spcAft>
                <a:spcPts val="18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indirect costs will be covered by a single flat-rate applied to the direct costs as a general rule </a:t>
            </a:r>
            <a:r>
              <a:rPr lang="en-US" sz="2200" dirty="0" smtClean="0"/>
              <a:t>- </a:t>
            </a:r>
            <a:r>
              <a:rPr lang="en-US" sz="2200" dirty="0"/>
              <a:t>removing a major source of financial errors and complexity </a:t>
            </a:r>
          </a:p>
          <a:p>
            <a:pPr algn="just">
              <a:lnSpc>
                <a:spcPct val="90000"/>
              </a:lnSpc>
              <a:spcAft>
                <a:spcPts val="18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two funding rates but only one predetermined rate applicable to all participants and activities in the same project: one project </a:t>
            </a:r>
            <a:r>
              <a:rPr lang="en-US" sz="2200" dirty="0" smtClean="0"/>
              <a:t>- </a:t>
            </a:r>
            <a:r>
              <a:rPr lang="en-US" sz="2200" dirty="0"/>
              <a:t>one rate </a:t>
            </a:r>
          </a:p>
          <a:p>
            <a:pPr algn="just">
              <a:lnSpc>
                <a:spcPct val="90000"/>
              </a:lnSpc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lump sums, prizes, output based funding for specific areas where this has proved appropriate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/>
          </a:p>
          <a:p>
            <a:pPr>
              <a:buFont typeface="Wingdings" panose="05000000000000000000" pitchFamily="2" charset="2"/>
              <a:buChar char="v"/>
            </a:pPr>
            <a:endParaRPr lang="en-US" sz="2200" dirty="0"/>
          </a:p>
        </p:txBody>
      </p:sp>
      <p:pic>
        <p:nvPicPr>
          <p:cNvPr id="5" name="Picture 18" descr="Logo-NET-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6438"/>
            <a:ext cx="9620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icc_new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715000"/>
            <a:ext cx="8969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" r="4495"/>
          <a:stretch>
            <a:fillRect/>
          </a:stretch>
        </p:blipFill>
        <p:spPr bwMode="auto">
          <a:xfrm>
            <a:off x="7215188" y="5643563"/>
            <a:ext cx="116046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9552" y="486747"/>
            <a:ext cx="2753692" cy="5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fr-FR" altLang="bg-BG" sz="3000" b="1" dirty="0" smtClean="0">
                <a:solidFill>
                  <a:srgbClr val="688800"/>
                </a:solidFill>
              </a:rPr>
              <a:t>IN DETAILS...</a:t>
            </a:r>
          </a:p>
        </p:txBody>
      </p:sp>
    </p:spTree>
    <p:extLst>
      <p:ext uri="{BB962C8B-B14F-4D97-AF65-F5344CB8AC3E}">
        <p14:creationId xmlns:p14="http://schemas.microsoft.com/office/powerpoint/2010/main" xmlns="" val="167850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3522" y="1412776"/>
            <a:ext cx="8229600" cy="403244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SzPct val="65000"/>
              <a:buNone/>
            </a:pPr>
            <a:r>
              <a:rPr lang="en-US" sz="2200" b="1" dirty="0" smtClean="0"/>
              <a:t>New </a:t>
            </a:r>
            <a:r>
              <a:rPr lang="en-US" sz="2200" b="1" dirty="0"/>
              <a:t>control strategy </a:t>
            </a:r>
            <a:r>
              <a:rPr lang="en-US" sz="2200" b="1" dirty="0" smtClean="0"/>
              <a:t>- balance between trust and control:</a:t>
            </a:r>
            <a:endParaRPr lang="en-US" sz="2400" dirty="0"/>
          </a:p>
          <a:p>
            <a:pPr algn="just">
              <a:lnSpc>
                <a:spcPct val="90000"/>
              </a:lnSpc>
              <a:spcAft>
                <a:spcPts val="12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an ex-ante financial capacity checks required only for project private coordinators </a:t>
            </a:r>
          </a:p>
          <a:p>
            <a:pPr algn="just">
              <a:lnSpc>
                <a:spcPct val="90000"/>
              </a:lnSpc>
              <a:spcAft>
                <a:spcPts val="12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a reduction of the number of certificates on financial statements by requiring only one such certificate per beneficiary at the end of the project </a:t>
            </a:r>
          </a:p>
          <a:p>
            <a:pPr algn="just">
              <a:lnSpc>
                <a:spcPct val="90000"/>
              </a:lnSpc>
              <a:spcAft>
                <a:spcPts val="12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reduction of the limitation period for ex-post audits from five to four years </a:t>
            </a:r>
          </a:p>
          <a:p>
            <a:pPr algn="just">
              <a:lnSpc>
                <a:spcPct val="90000"/>
              </a:lnSpc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7% of Horizon 2020 beneficiaries being subject to audit over the whole programming period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/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/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/>
          </a:p>
          <a:p>
            <a:pPr algn="just">
              <a:buFont typeface="Wingdings" panose="05000000000000000000" pitchFamily="2" charset="2"/>
              <a:buChar char="v"/>
            </a:pPr>
            <a:endParaRPr lang="en-US" sz="2400" dirty="0"/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/>
          </a:p>
          <a:p>
            <a:pPr>
              <a:buFont typeface="Wingdings" panose="05000000000000000000" pitchFamily="2" charset="2"/>
              <a:buChar char="v"/>
            </a:pPr>
            <a:endParaRPr lang="en-US" sz="2200" dirty="0"/>
          </a:p>
        </p:txBody>
      </p:sp>
      <p:pic>
        <p:nvPicPr>
          <p:cNvPr id="5" name="Picture 18" descr="Logo-NET-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6438"/>
            <a:ext cx="9620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icc_new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715000"/>
            <a:ext cx="8969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" r="4495"/>
          <a:stretch>
            <a:fillRect/>
          </a:stretch>
        </p:blipFill>
        <p:spPr bwMode="auto">
          <a:xfrm>
            <a:off x="7215188" y="5643563"/>
            <a:ext cx="116046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39552" y="486747"/>
            <a:ext cx="2753692" cy="5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fr-FR" altLang="bg-BG" sz="3000" b="1" dirty="0" smtClean="0">
                <a:solidFill>
                  <a:srgbClr val="688800"/>
                </a:solidFill>
              </a:rPr>
              <a:t>IN DETAILS...</a:t>
            </a:r>
          </a:p>
        </p:txBody>
      </p:sp>
    </p:spTree>
    <p:extLst>
      <p:ext uri="{BB962C8B-B14F-4D97-AF65-F5344CB8AC3E}">
        <p14:creationId xmlns:p14="http://schemas.microsoft.com/office/powerpoint/2010/main" xmlns="" val="136045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38188" y="404664"/>
            <a:ext cx="455389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fr-FR"/>
            </a:defPPr>
            <a:lvl1pPr eaLnBrk="1" hangingPunct="1">
              <a:defRPr sz="3000" b="1">
                <a:solidFill>
                  <a:srgbClr val="688800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fr-FR" altLang="bg-BG" dirty="0"/>
              <a:t>BUDGET UNDER 7FP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25136" y="1412776"/>
            <a:ext cx="8229600" cy="3619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6B6B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6B6B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altLang="bg-BG" sz="2200" dirty="0" smtClean="0"/>
              <a:t>4 kinds of indirect costs</a:t>
            </a:r>
          </a:p>
          <a:p>
            <a:pPr marL="685800" algn="just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ct val="65000"/>
              <a:buFont typeface="Wingdings" pitchFamily="2" charset="2"/>
              <a:buChar char="ü"/>
            </a:pPr>
            <a:r>
              <a:rPr lang="en-US" altLang="bg-BG" sz="2200" dirty="0" smtClean="0"/>
              <a:t>actual </a:t>
            </a:r>
          </a:p>
          <a:p>
            <a:pPr marL="685800" algn="just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ct val="65000"/>
              <a:buFont typeface="Wingdings" pitchFamily="2" charset="2"/>
              <a:buChar char="ü"/>
            </a:pPr>
            <a:r>
              <a:rPr lang="en-US" altLang="bg-BG" sz="2200" dirty="0" smtClean="0"/>
              <a:t>real</a:t>
            </a:r>
          </a:p>
          <a:p>
            <a:pPr marL="685800" algn="just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ct val="65000"/>
              <a:buFont typeface="Wingdings" pitchFamily="2" charset="2"/>
              <a:buChar char="ü"/>
            </a:pPr>
            <a:r>
              <a:rPr lang="en-US" altLang="bg-BG" sz="2200" dirty="0" smtClean="0"/>
              <a:t>60%</a:t>
            </a:r>
          </a:p>
          <a:p>
            <a:pPr marL="685800" algn="just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SzPct val="65000"/>
              <a:buFont typeface="Wingdings" pitchFamily="2" charset="2"/>
              <a:buChar char="ü"/>
            </a:pPr>
            <a:r>
              <a:rPr lang="en-US" altLang="bg-BG" sz="2200" dirty="0" smtClean="0"/>
              <a:t>20%</a:t>
            </a:r>
          </a:p>
          <a:p>
            <a:pPr algn="just">
              <a:lnSpc>
                <a:spcPct val="90000"/>
              </a:lnSpc>
              <a:spcAft>
                <a:spcPts val="12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altLang="bg-BG" sz="2200" dirty="0" smtClean="0"/>
              <a:t>2 funding rates for RTD activities - 50% and 75% depending on the beneficiary 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altLang="bg-BG" sz="2200" dirty="0" smtClean="0"/>
              <a:t>Different funding rate for different budget heading - management, demo, RTD and others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SzPct val="65000"/>
              <a:buNone/>
            </a:pPr>
            <a:r>
              <a:rPr lang="en-US" altLang="bg-BG" sz="2400" dirty="0" smtClean="0"/>
              <a:t> </a:t>
            </a:r>
            <a:endParaRPr lang="bg-BG" altLang="bg-BG" sz="2400" dirty="0"/>
          </a:p>
        </p:txBody>
      </p:sp>
      <p:pic>
        <p:nvPicPr>
          <p:cNvPr id="6" name="Picture 18" descr="Logo-NET-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6438"/>
            <a:ext cx="9620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bicc_new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715000"/>
            <a:ext cx="8969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" r="4495"/>
          <a:stretch>
            <a:fillRect/>
          </a:stretch>
        </p:blipFill>
        <p:spPr bwMode="auto">
          <a:xfrm>
            <a:off x="7215188" y="5643563"/>
            <a:ext cx="116046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6068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bg-BG" smtClean="0"/>
              <a:t>HORIZON 2020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7558088" cy="2930525"/>
          </a:xfrm>
        </p:spPr>
        <p:txBody>
          <a:bodyPr anchor="ctr"/>
          <a:lstStyle/>
          <a:p>
            <a:pPr marL="0" indent="0" algn="ctr" eaLnBrk="1" hangingPunct="1">
              <a:buFontTx/>
              <a:buNone/>
              <a:defRPr/>
            </a:pPr>
            <a:r>
              <a:rPr lang="fr-FR" altLang="bg-BG" sz="2400" b="1" dirty="0">
                <a:solidFill>
                  <a:srgbClr val="688800"/>
                </a:solidFill>
                <a:latin typeface="+mj-lt"/>
                <a:ea typeface="+mj-ea"/>
                <a:cs typeface="+mj-cs"/>
              </a:rPr>
              <a:t>and the </a:t>
            </a:r>
            <a:r>
              <a:rPr lang="fr-FR" altLang="bg-BG" sz="2400" b="1" dirty="0" smtClean="0">
                <a:solidFill>
                  <a:srgbClr val="688800"/>
                </a:solidFill>
                <a:latin typeface="+mj-lt"/>
                <a:ea typeface="+mj-ea"/>
                <a:cs typeface="+mj-cs"/>
              </a:rPr>
              <a:t>environmental project </a:t>
            </a:r>
            <a:r>
              <a:rPr lang="fr-FR" altLang="bg-BG" sz="2400" b="1" dirty="0">
                <a:solidFill>
                  <a:srgbClr val="688800"/>
                </a:solidFill>
                <a:latin typeface="+mj-lt"/>
                <a:ea typeface="+mj-ea"/>
                <a:cs typeface="+mj-cs"/>
              </a:rPr>
              <a:t>opportunities </a:t>
            </a:r>
            <a:r>
              <a:rPr lang="fr-FR" altLang="bg-BG" sz="2400" b="1" dirty="0" smtClean="0">
                <a:solidFill>
                  <a:srgbClr val="688800"/>
                </a:solidFill>
                <a:latin typeface="+mj-lt"/>
                <a:ea typeface="+mj-ea"/>
                <a:cs typeface="+mj-cs"/>
              </a:rPr>
              <a:t>the programme will offer</a:t>
            </a:r>
            <a:endParaRPr lang="fr-FR" altLang="bg-BG" sz="2800" dirty="0"/>
          </a:p>
          <a:p>
            <a:pPr marL="0" indent="0" eaLnBrk="1" hangingPunct="1">
              <a:buFontTx/>
              <a:buNone/>
              <a:defRPr/>
            </a:pPr>
            <a:endParaRPr lang="fr-FR" altLang="bg-BG" sz="1600" b="1" dirty="0" smtClean="0"/>
          </a:p>
          <a:p>
            <a:pPr marL="0" indent="0" algn="just" eaLnBrk="1" hangingPunct="1">
              <a:buFontTx/>
              <a:buNone/>
              <a:defRPr/>
            </a:pPr>
            <a:endParaRPr lang="fr-FR" altLang="bg-BG" sz="1600" b="1" dirty="0" smtClean="0"/>
          </a:p>
          <a:p>
            <a:pPr marL="0" indent="0" algn="just" eaLnBrk="1" hangingPunct="1">
              <a:buFontTx/>
              <a:buNone/>
              <a:defRPr/>
            </a:pPr>
            <a:r>
              <a:rPr lang="en-US" altLang="bg-BG" sz="1600" b="1" dirty="0" smtClean="0"/>
              <a:t>Disclaimer</a:t>
            </a:r>
            <a:r>
              <a:rPr lang="fr-FR" altLang="bg-BG" sz="1600" b="1" dirty="0" smtClean="0"/>
              <a:t>: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n-GB" altLang="bg-BG" sz="1600" dirty="0" smtClean="0"/>
              <a:t>Status of discussions as of today, 02/09/2013, in the absence of a final decision of the legislators on the programmes and on agreements with the Member States on work-programmes for 2014 and 2015</a:t>
            </a:r>
          </a:p>
          <a:p>
            <a:pPr marL="0" indent="0" eaLnBrk="1" hangingPunct="1">
              <a:buFontTx/>
              <a:buNone/>
              <a:defRPr/>
            </a:pPr>
            <a:endParaRPr lang="fr-FR" altLang="bg-BG" sz="2400" dirty="0" smtClean="0"/>
          </a:p>
        </p:txBody>
      </p:sp>
      <p:graphicFrame>
        <p:nvGraphicFramePr>
          <p:cNvPr id="3083" name="Group 11"/>
          <p:cNvGraphicFramePr>
            <a:graphicFrameLocks noGrp="1"/>
          </p:cNvGraphicFramePr>
          <p:nvPr>
            <p:ph sz="half" idx="2"/>
          </p:nvPr>
        </p:nvGraphicFramePr>
        <p:xfrm>
          <a:off x="5940425" y="333375"/>
          <a:ext cx="2519363" cy="409575"/>
        </p:xfrm>
        <a:graphic>
          <a:graphicData uri="http://schemas.openxmlformats.org/drawingml/2006/table">
            <a:tbl>
              <a:tblPr/>
              <a:tblGrid>
                <a:gridCol w="2519363"/>
              </a:tblGrid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888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HORIZON 2020| 02/09/2013| </a:t>
                      </a:r>
                      <a:fld id="{B489576B-809E-4EEA-8A8C-52EB80438FD8}" type="slidenum"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888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pPr marL="0" marR="0" lvl="0" indent="0" algn="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t>2</a:t>
                      </a:fld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888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126" name="Picture 18" descr="Logo-NET-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6438"/>
            <a:ext cx="9620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4" descr="bicc_new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715000"/>
            <a:ext cx="8969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" r="4495"/>
          <a:stretch>
            <a:fillRect/>
          </a:stretch>
        </p:blipFill>
        <p:spPr bwMode="auto">
          <a:xfrm>
            <a:off x="7215188" y="5643563"/>
            <a:ext cx="116046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38188" y="332656"/>
            <a:ext cx="455389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fr-FR" altLang="bg-BG" sz="3000" b="1" dirty="0" smtClean="0">
                <a:solidFill>
                  <a:srgbClr val="688800"/>
                </a:solidFill>
              </a:rPr>
              <a:t>BUDGET UNDER H2020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5204200"/>
              </p:ext>
            </p:extLst>
          </p:nvPr>
        </p:nvGraphicFramePr>
        <p:xfrm>
          <a:off x="395536" y="1412776"/>
          <a:ext cx="8461452" cy="46675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186"/>
                <a:gridCol w="1512168"/>
                <a:gridCol w="1656184"/>
                <a:gridCol w="1688732"/>
                <a:gridCol w="1948182"/>
              </a:tblGrid>
              <a:tr h="397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solidFill>
                            <a:schemeClr val="bg1"/>
                          </a:solidFill>
                          <a:effectLst/>
                        </a:rPr>
                        <a:t>Participant short name </a:t>
                      </a:r>
                      <a:endParaRPr lang="en-US" sz="1800" b="1" noProof="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0" dirty="0" smtClean="0">
                          <a:solidFill>
                            <a:schemeClr val="bg1"/>
                          </a:solidFill>
                          <a:effectLst/>
                        </a:rPr>
                        <a:t>Direct costs </a:t>
                      </a:r>
                      <a:endParaRPr lang="en-US" sz="1800" b="1" noProof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0" dirty="0" smtClean="0">
                          <a:solidFill>
                            <a:schemeClr val="bg1"/>
                          </a:solidFill>
                          <a:effectLst/>
                        </a:rPr>
                        <a:t>Indirect costs (25%) </a:t>
                      </a:r>
                      <a:endParaRPr lang="en-US" sz="1800" b="1" noProof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0" dirty="0" smtClean="0">
                          <a:solidFill>
                            <a:schemeClr val="bg1"/>
                          </a:solidFill>
                          <a:effectLst/>
                        </a:rPr>
                        <a:t> Total costs </a:t>
                      </a:r>
                      <a:endParaRPr lang="en-US" sz="1800" b="1" noProof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solidFill>
                            <a:schemeClr val="bg1"/>
                          </a:solidFill>
                          <a:effectLst/>
                        </a:rPr>
                        <a:t>Requested EU contribution (100%)</a:t>
                      </a:r>
                      <a:endParaRPr lang="en-US" sz="1800" b="1" noProof="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89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University</a:t>
                      </a:r>
                      <a:r>
                        <a:rPr lang="bg-BG" sz="200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bg-BG" sz="2000" dirty="0" smtClean="0">
                          <a:effectLst/>
                        </a:rPr>
                        <a:t>A </a:t>
                      </a:r>
                      <a:endParaRPr lang="bg-BG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solidFill>
                            <a:schemeClr val="tx1"/>
                          </a:solidFill>
                          <a:effectLst/>
                        </a:rPr>
                        <a:t>862.500 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215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625</a:t>
                      </a:r>
                      <a:endParaRPr lang="bg-BG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078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  <a:endParaRPr lang="bg-BG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078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  <a:endParaRPr lang="bg-BG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93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Foundation B 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solidFill>
                            <a:schemeClr val="tx1"/>
                          </a:solidFill>
                          <a:effectLst/>
                        </a:rPr>
                        <a:t>828.230 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207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057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bg-BG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035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287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bg-BG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035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287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bg-BG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11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University  C  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solidFill>
                            <a:schemeClr val="tx1"/>
                          </a:solidFill>
                          <a:effectLst/>
                        </a:rPr>
                        <a:t>641.001 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,25</a:t>
                      </a:r>
                      <a:endParaRPr lang="bg-BG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801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251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bg-BG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801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251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bg-BG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54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SME D 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solidFill>
                            <a:schemeClr val="tx1"/>
                          </a:solidFill>
                          <a:effectLst/>
                        </a:rPr>
                        <a:t>465.625 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406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,25</a:t>
                      </a:r>
                      <a:endParaRPr lang="bg-BG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582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031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bg-BG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582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031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bg-BG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89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Enterprise E 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solidFill>
                            <a:schemeClr val="tx1"/>
                          </a:solidFill>
                          <a:effectLst/>
                        </a:rPr>
                        <a:t>486.486 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621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bg-BG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608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bg-BG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608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bg-BG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95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SME F 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solidFill>
                            <a:schemeClr val="tx1"/>
                          </a:solidFill>
                          <a:effectLst/>
                        </a:rPr>
                        <a:t>562.722 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680.5</a:t>
                      </a:r>
                      <a:endParaRPr lang="bg-BG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703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402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bg-BG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703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402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bg-BG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89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Total 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solidFill>
                            <a:schemeClr val="tx1"/>
                          </a:solidFill>
                          <a:effectLst/>
                        </a:rPr>
                        <a:t>3.846.564 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961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641</a:t>
                      </a:r>
                      <a:endParaRPr lang="bg-BG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808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205</a:t>
                      </a:r>
                      <a:endParaRPr lang="bg-BG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808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205</a:t>
                      </a:r>
                      <a:endParaRPr lang="bg-BG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1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5812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681982"/>
            <a:ext cx="8229600" cy="3619226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400" dirty="0" smtClean="0"/>
              <a:t>Integrated </a:t>
            </a:r>
            <a:r>
              <a:rPr lang="en-US" sz="2400" dirty="0"/>
              <a:t>approach - around 20% of the total budget for societal challenges and LEITs </a:t>
            </a:r>
            <a:r>
              <a:rPr lang="en-US" sz="2400" dirty="0" smtClean="0"/>
              <a:t>goes </a:t>
            </a:r>
            <a:r>
              <a:rPr lang="en-US" sz="2400" dirty="0"/>
              <a:t>to </a:t>
            </a:r>
            <a:r>
              <a:rPr lang="en-US" sz="2400" dirty="0" smtClean="0"/>
              <a:t>SME Instrument</a:t>
            </a:r>
            <a:endParaRPr lang="en-US" sz="2400" dirty="0"/>
          </a:p>
          <a:p>
            <a:pPr algn="just">
              <a:lnSpc>
                <a:spcPct val="90000"/>
              </a:lnSpc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GB" sz="2400" dirty="0"/>
              <a:t>SME participation in collaborative R&amp;D or innovation projects (all three priorities)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GB" sz="2400" dirty="0"/>
              <a:t>Innovation in start-ups, spin-offs and young companies (Eurostars2)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fr-BE" sz="2400" dirty="0"/>
              <a:t>Access to risk finance (debt and equity facility) </a:t>
            </a:r>
          </a:p>
          <a:p>
            <a:pPr algn="just">
              <a:lnSpc>
                <a:spcPct val="90000"/>
              </a:lnSpc>
              <a:buSzPct val="65000"/>
              <a:buFont typeface="Wingdings" panose="05000000000000000000" pitchFamily="2" charset="2"/>
              <a:buChar char="v"/>
            </a:pPr>
            <a:r>
              <a:rPr lang="fr-BE" sz="2400" dirty="0"/>
              <a:t>Exchange and mobility of researchers involving SMEs (Marie Curie actions)</a:t>
            </a:r>
            <a:endParaRPr lang="bg-BG" altLang="bg-BG" sz="2400" dirty="0"/>
          </a:p>
        </p:txBody>
      </p:sp>
      <p:pic>
        <p:nvPicPr>
          <p:cNvPr id="5" name="Picture 18" descr="Logo-NET-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6438"/>
            <a:ext cx="9620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icc_new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715000"/>
            <a:ext cx="8969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" r="4495"/>
          <a:stretch>
            <a:fillRect/>
          </a:stretch>
        </p:blipFill>
        <p:spPr bwMode="auto">
          <a:xfrm>
            <a:off x="7215188" y="5643563"/>
            <a:ext cx="116046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35801" y="332656"/>
            <a:ext cx="7772400" cy="648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fr-FR" altLang="bg-BG" sz="2800" b="1" dirty="0">
                <a:solidFill>
                  <a:srgbClr val="688800"/>
                </a:solidFill>
              </a:rPr>
              <a:t>STRONG PARTICIPATION BY SMEs</a:t>
            </a:r>
          </a:p>
        </p:txBody>
      </p:sp>
    </p:spTree>
    <p:extLst>
      <p:ext uri="{BB962C8B-B14F-4D97-AF65-F5344CB8AC3E}">
        <p14:creationId xmlns:p14="http://schemas.microsoft.com/office/powerpoint/2010/main" xmlns="" val="13479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7225" y="203109"/>
            <a:ext cx="7200800" cy="824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0800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fr-FR" altLang="bg-BG" sz="3000" b="1" dirty="0">
                <a:solidFill>
                  <a:srgbClr val="688800"/>
                </a:solidFill>
              </a:rPr>
              <a:t>FP7 TRANSFERRED INTO </a:t>
            </a:r>
            <a:r>
              <a:rPr lang="fr-FR" altLang="bg-BG" sz="3000" b="1" dirty="0" smtClean="0">
                <a:solidFill>
                  <a:srgbClr val="688800"/>
                </a:solidFill>
              </a:rPr>
              <a:t>H2020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8437679"/>
              </p:ext>
            </p:extLst>
          </p:nvPr>
        </p:nvGraphicFramePr>
        <p:xfrm>
          <a:off x="257225" y="1340768"/>
          <a:ext cx="8610311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3712"/>
                <a:gridCol w="2375258"/>
                <a:gridCol w="3711341"/>
              </a:tblGrid>
              <a:tr h="6490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FP7 Cooperation </a:t>
                      </a:r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program </a:t>
                      </a:r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Theme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Horizon 2020 </a:t>
                      </a:r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Pillar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Horizon 2020 activity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6886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Societal challenges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Health, demographic change and </a:t>
                      </a: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wellbeing </a:t>
                      </a:r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challenge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68646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Food, Agriculture and Fisheries, and Biotechnology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Societal challenges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Food security, sustainable agriculture and the bio-economy challenge    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496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Industrial Leadership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Biotechnology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60126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and communication Technologies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Societal challenges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Applications within relevant challenges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288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Industrial Leadership                           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Leadership in enabling and industrial technologies: Information and Communication Technologies (ICT)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9445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7225" y="203109"/>
            <a:ext cx="7200800" cy="824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0800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fr-FR" altLang="bg-BG" sz="3000" b="1" dirty="0">
                <a:solidFill>
                  <a:srgbClr val="688800"/>
                </a:solidFill>
              </a:rPr>
              <a:t>FP7 TRANSFERRED INTO </a:t>
            </a:r>
            <a:r>
              <a:rPr lang="fr-FR" altLang="bg-BG" sz="3000" b="1" dirty="0" smtClean="0">
                <a:solidFill>
                  <a:srgbClr val="688800"/>
                </a:solidFill>
              </a:rPr>
              <a:t>H2020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0049962"/>
              </p:ext>
            </p:extLst>
          </p:nvPr>
        </p:nvGraphicFramePr>
        <p:xfrm>
          <a:off x="280619" y="1268760"/>
          <a:ext cx="8610311" cy="5302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3712"/>
                <a:gridCol w="2375258"/>
                <a:gridCol w="3711341"/>
              </a:tblGrid>
              <a:tr h="655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FP7 Cooperation </a:t>
                      </a:r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program </a:t>
                      </a:r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Theme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Horizon 2020 </a:t>
                      </a:r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Pillar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Horizon 2020 activity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55803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Nano-science, nanotechnologies and new production technologies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Societal challenges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Applications within relevant challenges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78659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Industrial Leadership 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Leadership in enabling and industrial technologies: Support for enabling technologies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38828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includes follow-up to CIP intelligent energy program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Societal challenges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Secure, clean and efficient energy challenge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62437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dirty="0" smtClean="0">
                          <a:effectLst/>
                        </a:rPr>
                        <a:t>Environment (including</a:t>
                      </a:r>
                      <a:r>
                        <a:rPr lang="en-US" sz="20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b="1" u="none" strike="noStrike" dirty="0" smtClean="0">
                          <a:effectLst/>
                        </a:rPr>
                        <a:t>climate change and CIP</a:t>
                      </a:r>
                      <a:r>
                        <a:rPr lang="en-US" sz="20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b="1" u="none" strike="noStrike" dirty="0" smtClean="0">
                          <a:effectLst/>
                        </a:rPr>
                        <a:t>eco-innovation actions)</a:t>
                      </a:r>
                      <a:endParaRPr lang="en-US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algn="ctr" defTabSz="914400" rtl="0" eaLnBrk="1" fontAlgn="ctr" latinLnBrk="0" hangingPunct="1"/>
                      <a:endParaRPr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Societal challenges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Climate action, resource efficiency including raw materials challenge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0840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7225" y="203109"/>
            <a:ext cx="7200800" cy="824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0800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fr-FR" altLang="bg-BG" sz="3000" b="1" dirty="0">
                <a:solidFill>
                  <a:srgbClr val="688800"/>
                </a:solidFill>
              </a:rPr>
              <a:t>FP7 TRANSFERRED INTO </a:t>
            </a:r>
            <a:r>
              <a:rPr lang="fr-FR" altLang="bg-BG" sz="3000" b="1" dirty="0" smtClean="0">
                <a:solidFill>
                  <a:srgbClr val="688800"/>
                </a:solidFill>
              </a:rPr>
              <a:t>H2020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3354924"/>
              </p:ext>
            </p:extLst>
          </p:nvPr>
        </p:nvGraphicFramePr>
        <p:xfrm>
          <a:off x="257225" y="1340768"/>
          <a:ext cx="8352927" cy="4853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0559"/>
                <a:gridCol w="1877913"/>
                <a:gridCol w="4104455"/>
              </a:tblGrid>
              <a:tr h="6683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FP7 Cooperation </a:t>
                      </a:r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program </a:t>
                      </a:r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Theme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Horizon 2020 </a:t>
                      </a:r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Pillar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Horizon 2020 activity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114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Transport (</a:t>
                      </a:r>
                      <a:r>
                        <a:rPr lang="en-US" sz="2000" b="1" u="none" strike="noStrike" dirty="0" smtClean="0">
                          <a:effectLst/>
                        </a:rPr>
                        <a:t>incl.</a:t>
                      </a:r>
                      <a:r>
                        <a:rPr lang="en-US" sz="2000" b="1" u="none" strike="noStrike" dirty="0">
                          <a:effectLst/>
                        </a:rPr>
                        <a:t/>
                      </a:r>
                      <a:br>
                        <a:rPr lang="en-US" sz="2000" b="1" u="none" strike="noStrike" dirty="0">
                          <a:effectLst/>
                        </a:rPr>
                      </a:br>
                      <a:r>
                        <a:rPr lang="en-US" sz="2000" b="1" u="none" strike="noStrike" dirty="0">
                          <a:effectLst/>
                        </a:rPr>
                        <a:t>Aeronautics)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Societal challenges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Smart, green and integrated transport challenge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160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Socio-economic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</a:rPr>
                        <a:t>science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</a:rPr>
                        <a:t>and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</a:rPr>
                        <a:t>humanities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Societal challenges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Inclusive, innovative and secure societies challenge </a:t>
                      </a:r>
                      <a:r>
                        <a:rPr lang="en-US" sz="2000" u="none" strike="noStrike" dirty="0" smtClean="0">
                          <a:effectLst/>
                        </a:rPr>
                        <a:t>and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</a:rPr>
                        <a:t>applications </a:t>
                      </a:r>
                      <a:r>
                        <a:rPr lang="en-US" sz="2000" u="none" strike="noStrike" dirty="0">
                          <a:effectLst/>
                        </a:rPr>
                        <a:t>within all other societal challenges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0001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Space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Industrial Leadership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Leadership in enabling and </a:t>
                      </a:r>
                      <a:r>
                        <a:rPr lang="en-US" sz="2000" u="none" strike="noStrike" dirty="0" smtClean="0">
                          <a:effectLst/>
                        </a:rPr>
                        <a:t>industrial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</a:rPr>
                        <a:t>technologies</a:t>
                      </a:r>
                      <a:r>
                        <a:rPr lang="en-US" sz="2000" u="none" strike="noStrike" dirty="0">
                          <a:effectLst/>
                        </a:rPr>
                        <a:t>: Space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106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Security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Societal challenges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36000" marB="3600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Inclusive, innovative and secure </a:t>
                      </a:r>
                      <a:r>
                        <a:rPr lang="en-US" sz="2000" u="none" strike="noStrike" dirty="0" smtClean="0">
                          <a:effectLst/>
                        </a:rPr>
                        <a:t>societies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</a:rPr>
                        <a:t>challenge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  <a:lumMod val="93000"/>
                            <a:lumOff val="7000"/>
                          </a:schemeClr>
                        </a:gs>
                        <a:gs pos="82000">
                          <a:schemeClr val="accent1">
                            <a:shade val="67500"/>
                            <a:satMod val="115000"/>
                            <a:lumMod val="25000"/>
                            <a:lumOff val="7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3172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18" descr="Logo-NET-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6438"/>
            <a:ext cx="9620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4" descr="bicc_new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715000"/>
            <a:ext cx="8969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" r="4495"/>
          <a:stretch>
            <a:fillRect/>
          </a:stretch>
        </p:blipFill>
        <p:spPr bwMode="auto">
          <a:xfrm>
            <a:off x="7215188" y="5643563"/>
            <a:ext cx="116046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Rectangle 2"/>
          <p:cNvSpPr txBox="1">
            <a:spLocks noChangeArrowheads="1"/>
          </p:cNvSpPr>
          <p:nvPr/>
        </p:nvSpPr>
        <p:spPr bwMode="auto">
          <a:xfrm>
            <a:off x="738188" y="481013"/>
            <a:ext cx="3886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fr-FR" altLang="bg-BG" sz="3200" b="1" dirty="0" smtClean="0">
                <a:solidFill>
                  <a:srgbClr val="688800"/>
                </a:solidFill>
              </a:rPr>
              <a:t>NEXT STEPS...</a:t>
            </a:r>
            <a:endParaRPr lang="fr-FR" altLang="bg-BG" sz="3200" b="1" dirty="0">
              <a:solidFill>
                <a:srgbClr val="6888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7045174"/>
              </p:ext>
            </p:extLst>
          </p:nvPr>
        </p:nvGraphicFramePr>
        <p:xfrm>
          <a:off x="790122" y="1556792"/>
          <a:ext cx="8024675" cy="3767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2065"/>
                <a:gridCol w="3182610"/>
              </a:tblGrid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688800"/>
                          </a:solidFill>
                          <a:latin typeface="+mj-lt"/>
                          <a:ea typeface="+mj-ea"/>
                          <a:cs typeface="+mj-cs"/>
                        </a:rPr>
                        <a:t>Formal political decisions on Horizon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688800"/>
                          </a:solidFill>
                          <a:latin typeface="+mj-lt"/>
                          <a:ea typeface="+mj-ea"/>
                          <a:cs typeface="+mj-cs"/>
                        </a:rPr>
                        <a:t>Autumn 2013</a:t>
                      </a:r>
                      <a:endParaRPr lang="bg-BG" dirty="0"/>
                    </a:p>
                  </a:txBody>
                  <a:tcPr anchor="ctr"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688800"/>
                          </a:solidFill>
                          <a:latin typeface="+mj-lt"/>
                          <a:ea typeface="+mj-ea"/>
                          <a:cs typeface="+mj-cs"/>
                        </a:rPr>
                        <a:t>Formal political decision on</a:t>
                      </a:r>
                      <a:r>
                        <a:rPr lang="en-US" sz="1800" b="1" kern="1200" baseline="0" dirty="0" smtClean="0">
                          <a:solidFill>
                            <a:srgbClr val="688800"/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rgbClr val="688800"/>
                          </a:solidFill>
                          <a:latin typeface="+mj-lt"/>
                          <a:ea typeface="+mj-ea"/>
                          <a:cs typeface="+mj-cs"/>
                        </a:rPr>
                        <a:t>Multi-annual financial framework</a:t>
                      </a:r>
                      <a:r>
                        <a:rPr lang="en-US" sz="1800" b="1" kern="1200" baseline="0" dirty="0" smtClean="0">
                          <a:solidFill>
                            <a:srgbClr val="688800"/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rgbClr val="688800"/>
                          </a:solidFill>
                          <a:latin typeface="+mj-lt"/>
                          <a:ea typeface="+mj-ea"/>
                          <a:cs typeface="+mj-cs"/>
                        </a:rPr>
                        <a:t>(2014-2020) </a:t>
                      </a:r>
                      <a:endParaRPr lang="bg-BG" sz="1800" b="1" kern="1200" dirty="0">
                        <a:solidFill>
                          <a:srgbClr val="6888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688800"/>
                          </a:solidFill>
                          <a:latin typeface="+mj-lt"/>
                          <a:ea typeface="+mj-ea"/>
                          <a:cs typeface="+mj-cs"/>
                        </a:rPr>
                        <a:t>Autumn 2013</a:t>
                      </a:r>
                      <a:br>
                        <a:rPr lang="en-US" sz="1800" b="1" kern="1200" dirty="0" smtClean="0">
                          <a:solidFill>
                            <a:srgbClr val="688800"/>
                          </a:solidFill>
                          <a:latin typeface="+mj-lt"/>
                          <a:ea typeface="+mj-ea"/>
                          <a:cs typeface="+mj-cs"/>
                        </a:rPr>
                      </a:br>
                      <a:endParaRPr lang="bg-BG" sz="1800" b="1" kern="1200" dirty="0">
                        <a:solidFill>
                          <a:srgbClr val="6888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ctr"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688800"/>
                          </a:solidFill>
                          <a:latin typeface="+mj-lt"/>
                          <a:ea typeface="+mj-ea"/>
                          <a:cs typeface="+mj-cs"/>
                        </a:rPr>
                        <a:t>Adoption of work program</a:t>
                      </a:r>
                      <a:r>
                        <a:rPr lang="en-US" sz="1800" b="1" kern="1200" baseline="0" dirty="0" smtClean="0">
                          <a:solidFill>
                            <a:srgbClr val="688800"/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rgbClr val="688800"/>
                          </a:solidFill>
                          <a:latin typeface="+mj-lt"/>
                          <a:ea typeface="+mj-ea"/>
                          <a:cs typeface="+mj-cs"/>
                        </a:rPr>
                        <a:t>and publication of first calls for</a:t>
                      </a:r>
                      <a:r>
                        <a:rPr lang="en-US" sz="1800" b="1" kern="1200" baseline="0" dirty="0" smtClean="0">
                          <a:solidFill>
                            <a:srgbClr val="688800"/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rgbClr val="688800"/>
                          </a:solidFill>
                          <a:latin typeface="+mj-lt"/>
                          <a:ea typeface="+mj-ea"/>
                          <a:cs typeface="+mj-cs"/>
                        </a:rPr>
                        <a:t>proposals</a:t>
                      </a:r>
                      <a:endParaRPr lang="bg-BG" sz="1800" b="1" kern="1200" dirty="0">
                        <a:solidFill>
                          <a:srgbClr val="6888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688800"/>
                          </a:solidFill>
                          <a:latin typeface="+mj-lt"/>
                          <a:ea typeface="+mj-ea"/>
                          <a:cs typeface="+mj-cs"/>
                        </a:rPr>
                        <a:t>11 December 2013</a:t>
                      </a:r>
                      <a:endParaRPr lang="bg-BG" sz="1800" b="1" kern="1200" dirty="0">
                        <a:solidFill>
                          <a:srgbClr val="6888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ctr"/>
                </a:tc>
              </a:tr>
              <a:tr h="815385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688800"/>
                          </a:solidFill>
                          <a:latin typeface="+mj-lt"/>
                          <a:ea typeface="+mj-ea"/>
                          <a:cs typeface="+mj-cs"/>
                        </a:rPr>
                        <a:t>Horizon 2020 national</a:t>
                      </a:r>
                      <a:r>
                        <a:rPr lang="en-US" sz="1800" b="1" kern="1200" baseline="0" dirty="0" smtClean="0">
                          <a:solidFill>
                            <a:srgbClr val="688800"/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rgbClr val="688800"/>
                          </a:solidFill>
                          <a:latin typeface="+mj-lt"/>
                          <a:ea typeface="+mj-ea"/>
                          <a:cs typeface="+mj-cs"/>
                        </a:rPr>
                        <a:t>launch events </a:t>
                      </a:r>
                      <a:endParaRPr lang="bg-BG" sz="1800" b="1" kern="1200" dirty="0">
                        <a:solidFill>
                          <a:srgbClr val="6888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688800"/>
                          </a:solidFill>
                          <a:latin typeface="+mj-lt"/>
                          <a:ea typeface="+mj-ea"/>
                          <a:cs typeface="+mj-cs"/>
                        </a:rPr>
                        <a:t>October to January 2014</a:t>
                      </a:r>
                      <a:endParaRPr lang="bg-BG" sz="1800" b="1" kern="1200" dirty="0">
                        <a:solidFill>
                          <a:srgbClr val="6888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8273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3843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8"/>
          <p:cNvSpPr>
            <a:spLocks noChangeArrowheads="1"/>
          </p:cNvSpPr>
          <p:nvPr/>
        </p:nvSpPr>
        <p:spPr bwMode="auto">
          <a:xfrm>
            <a:off x="874107" y="2018847"/>
            <a:ext cx="7628458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/>
            <a:r>
              <a:rPr lang="fr-FR" altLang="bg-BG" sz="4400" b="1" dirty="0" smtClean="0">
                <a:solidFill>
                  <a:srgbClr val="688800"/>
                </a:solidFill>
              </a:rPr>
              <a:t>THANK YOU FOR THE ATTENTION !!!</a:t>
            </a:r>
            <a:endParaRPr lang="fr-FR" altLang="bg-BG" sz="4400" b="1" dirty="0">
              <a:solidFill>
                <a:srgbClr val="688800"/>
              </a:solidFill>
            </a:endParaRPr>
          </a:p>
        </p:txBody>
      </p:sp>
      <p:pic>
        <p:nvPicPr>
          <p:cNvPr id="11268" name="Picture 4" descr="bicc_new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0938" y="285750"/>
            <a:ext cx="89693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" r="4495"/>
          <a:stretch>
            <a:fillRect/>
          </a:stretch>
        </p:blipFill>
        <p:spPr bwMode="auto">
          <a:xfrm>
            <a:off x="3929063" y="285750"/>
            <a:ext cx="116046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Текстово поле 1"/>
          <p:cNvSpPr txBox="1"/>
          <p:nvPr/>
        </p:nvSpPr>
        <p:spPr>
          <a:xfrm>
            <a:off x="1287828" y="5661247"/>
            <a:ext cx="6580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office@chambersz.com</a:t>
            </a:r>
            <a:r>
              <a:rPr lang="en-US" dirty="0" smtClean="0"/>
              <a:t> ; </a:t>
            </a:r>
            <a:r>
              <a:rPr lang="en-US" dirty="0" smtClean="0">
                <a:hlinkClick r:id="rId6"/>
              </a:rPr>
              <a:t>www.chambersz.com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Текстово поле 2"/>
          <p:cNvSpPr txBox="1"/>
          <p:nvPr/>
        </p:nvSpPr>
        <p:spPr>
          <a:xfrm>
            <a:off x="874107" y="5217566"/>
            <a:ext cx="7408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Chamber of Commerce and Industry - </a:t>
            </a:r>
            <a:r>
              <a:rPr lang="en-US" i="1" dirty="0" err="1" smtClean="0"/>
              <a:t>Stara</a:t>
            </a:r>
            <a:r>
              <a:rPr lang="en-US" i="1" dirty="0" smtClean="0"/>
              <a:t> Zagora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052736"/>
            <a:ext cx="7772400" cy="1143000"/>
          </a:xfrm>
        </p:spPr>
        <p:txBody>
          <a:bodyPr/>
          <a:lstStyle/>
          <a:p>
            <a:pPr algn="ctr" eaLnBrk="1" hangingPunct="1"/>
            <a:r>
              <a:rPr lang="fr-FR" altLang="bg-BG" sz="3200" dirty="0" smtClean="0"/>
              <a:t>MAIN PRIORITIES OF HORIZON 2020</a:t>
            </a:r>
          </a:p>
        </p:txBody>
      </p:sp>
      <p:graphicFrame>
        <p:nvGraphicFramePr>
          <p:cNvPr id="2" name="Диаграма 1"/>
          <p:cNvGraphicFramePr/>
          <p:nvPr>
            <p:extLst>
              <p:ext uri="{D42A27DB-BD31-4B8C-83A1-F6EECF244321}">
                <p14:modId xmlns:p14="http://schemas.microsoft.com/office/powerpoint/2010/main" xmlns="" val="3993104282"/>
              </p:ext>
            </p:extLst>
          </p:nvPr>
        </p:nvGraphicFramePr>
        <p:xfrm>
          <a:off x="2627784" y="2060848"/>
          <a:ext cx="38100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083" name="Group 11"/>
          <p:cNvGraphicFramePr>
            <a:graphicFrameLocks noGrp="1"/>
          </p:cNvGraphicFramePr>
          <p:nvPr>
            <p:ph sz="half" idx="2"/>
          </p:nvPr>
        </p:nvGraphicFramePr>
        <p:xfrm>
          <a:off x="5940425" y="333375"/>
          <a:ext cx="2519363" cy="409575"/>
        </p:xfrm>
        <a:graphic>
          <a:graphicData uri="http://schemas.openxmlformats.org/drawingml/2006/table">
            <a:tbl>
              <a:tblPr/>
              <a:tblGrid>
                <a:gridCol w="2519363"/>
              </a:tblGrid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888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Title of the presentation | Date | </a:t>
                      </a:r>
                      <a:fld id="{B489576B-809E-4EEA-8A8C-52EB80438FD8}" type="slidenum"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888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pPr marL="0" marR="0" lvl="0" indent="0" algn="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t>3</a:t>
                      </a:fld>
                      <a:endParaRPr kumimoji="0" 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6888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50" name="Picture 18" descr="Logo-NET-E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6438"/>
            <a:ext cx="9620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4" descr="bicc_new_logo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715000"/>
            <a:ext cx="8969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" r="4495"/>
          <a:stretch>
            <a:fillRect/>
          </a:stretch>
        </p:blipFill>
        <p:spPr bwMode="auto">
          <a:xfrm>
            <a:off x="7215188" y="5643563"/>
            <a:ext cx="116046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467544" y="1628800"/>
          <a:ext cx="8208912" cy="4374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083" name="Group 11"/>
          <p:cNvGraphicFramePr>
            <a:graphicFrameLocks noGrp="1"/>
          </p:cNvGraphicFramePr>
          <p:nvPr>
            <p:ph sz="half" idx="2"/>
          </p:nvPr>
        </p:nvGraphicFramePr>
        <p:xfrm>
          <a:off x="5940425" y="333375"/>
          <a:ext cx="2519363" cy="409575"/>
        </p:xfrm>
        <a:graphic>
          <a:graphicData uri="http://schemas.openxmlformats.org/drawingml/2006/table">
            <a:tbl>
              <a:tblPr/>
              <a:tblGrid>
                <a:gridCol w="2519363"/>
              </a:tblGrid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888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Title of the presentation | Date | </a:t>
                      </a:r>
                      <a:fld id="{B489576B-809E-4EEA-8A8C-52EB80438FD8}" type="slidenum"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888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pPr marL="0" marR="0" lvl="0" indent="0" algn="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t>4</a:t>
                      </a:fld>
                      <a:endParaRPr kumimoji="0" 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6888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73" name="Picture 18" descr="Logo-NET-E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6438"/>
            <a:ext cx="9620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4" descr="bicc_new_logo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715000"/>
            <a:ext cx="8969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" r="4495"/>
          <a:stretch>
            <a:fillRect/>
          </a:stretch>
        </p:blipFill>
        <p:spPr bwMode="auto">
          <a:xfrm>
            <a:off x="7215188" y="5643563"/>
            <a:ext cx="116046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34132" y="385208"/>
            <a:ext cx="260967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/>
            <a:r>
              <a:rPr lang="fr-FR" altLang="bg-BG" sz="3000" b="1" dirty="0">
                <a:solidFill>
                  <a:srgbClr val="688800"/>
                </a:solidFill>
              </a:rPr>
              <a:t>PRIORITY </a:t>
            </a:r>
            <a:r>
              <a:rPr lang="fr-FR" altLang="bg-BG" sz="3000" b="1" dirty="0" smtClean="0">
                <a:solidFill>
                  <a:srgbClr val="688800"/>
                </a:solidFill>
              </a:rPr>
              <a:t>1</a:t>
            </a:r>
            <a:endParaRPr lang="fr-FR" altLang="bg-BG" sz="3000" b="1" dirty="0">
              <a:solidFill>
                <a:srgbClr val="6888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083" y="1556792"/>
            <a:ext cx="8229600" cy="338437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SzPct val="65000"/>
              <a:buFontTx/>
              <a:buBlip>
                <a:blip r:embed="rId2"/>
              </a:buBlip>
            </a:pPr>
            <a:endParaRPr lang="en-US" altLang="bg-BG" sz="2400" dirty="0" smtClean="0"/>
          </a:p>
          <a:p>
            <a:pPr marL="0" indent="0">
              <a:lnSpc>
                <a:spcPct val="90000"/>
              </a:lnSpc>
              <a:buSzPct val="65000"/>
              <a:buNone/>
            </a:pPr>
            <a:r>
              <a:rPr lang="en-US" altLang="bg-BG" sz="2400" b="1" dirty="0" smtClean="0"/>
              <a:t>WHY?</a:t>
            </a:r>
          </a:p>
          <a:p>
            <a:pPr>
              <a:lnSpc>
                <a:spcPct val="90000"/>
              </a:lnSpc>
              <a:buSzPct val="65000"/>
              <a:buFontTx/>
              <a:buBlip>
                <a:blip r:embed="rId2"/>
              </a:buBlip>
            </a:pPr>
            <a:endParaRPr lang="en-US" altLang="bg-BG" sz="2400" dirty="0"/>
          </a:p>
          <a:p>
            <a:pPr algn="just">
              <a:lnSpc>
                <a:spcPct val="90000"/>
              </a:lnSpc>
              <a:spcAft>
                <a:spcPts val="1800"/>
              </a:spcAft>
              <a:buSzPct val="65000"/>
              <a:buFont typeface="Wingdings" panose="05000000000000000000" pitchFamily="2" charset="2"/>
              <a:buChar char="v"/>
            </a:pPr>
            <a:r>
              <a:rPr lang="bg-BG" altLang="bg-BG" sz="2200" dirty="0"/>
              <a:t>World class science is the foundation of</a:t>
            </a:r>
            <a:r>
              <a:rPr lang="en-US" altLang="bg-BG" sz="2200" dirty="0"/>
              <a:t> </a:t>
            </a:r>
            <a:r>
              <a:rPr lang="bg-BG" altLang="bg-BG" sz="2200" dirty="0"/>
              <a:t>tomorrow’s technologies, jobs and wellbeing</a:t>
            </a:r>
            <a:endParaRPr lang="ru-RU" altLang="bg-BG" sz="2200" dirty="0"/>
          </a:p>
          <a:p>
            <a:pPr algn="just">
              <a:lnSpc>
                <a:spcPct val="90000"/>
              </a:lnSpc>
              <a:spcAft>
                <a:spcPts val="1800"/>
              </a:spcAft>
              <a:buSzPct val="65000"/>
              <a:buFont typeface="Wingdings" panose="05000000000000000000" pitchFamily="2" charset="2"/>
              <a:buChar char="v"/>
            </a:pPr>
            <a:r>
              <a:rPr lang="bg-BG" altLang="bg-BG" sz="2200" dirty="0"/>
              <a:t>Europe needs to develop, attract and retain</a:t>
            </a:r>
            <a:r>
              <a:rPr lang="en-US" altLang="bg-BG" sz="2200" dirty="0"/>
              <a:t> research</a:t>
            </a:r>
            <a:r>
              <a:rPr lang="bg-BG" altLang="bg-BG" sz="2200" dirty="0"/>
              <a:t> talent</a:t>
            </a:r>
            <a:endParaRPr lang="en-US" altLang="bg-BG" sz="2200" dirty="0"/>
          </a:p>
          <a:p>
            <a:pPr algn="just">
              <a:lnSpc>
                <a:spcPct val="90000"/>
              </a:lnSpc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bg-BG" altLang="bg-BG" sz="2200" dirty="0"/>
              <a:t>Researchers need access to the best</a:t>
            </a:r>
            <a:r>
              <a:rPr lang="en-US" altLang="bg-BG" sz="2200" dirty="0"/>
              <a:t> </a:t>
            </a:r>
            <a:r>
              <a:rPr lang="bg-BG" altLang="bg-BG" sz="2200" dirty="0"/>
              <a:t>infrastructures</a:t>
            </a:r>
            <a:r>
              <a:rPr lang="en-US" altLang="bg-BG" sz="2400" dirty="0"/>
              <a:t/>
            </a:r>
            <a:br>
              <a:rPr lang="en-US" altLang="bg-BG" sz="2400" dirty="0"/>
            </a:br>
            <a:endParaRPr lang="bg-BG" altLang="bg-BG" sz="2400" dirty="0" smtClean="0">
              <a:latin typeface="Verdana" pitchFamily="34" charset="0"/>
            </a:endParaRPr>
          </a:p>
        </p:txBody>
      </p:sp>
      <p:pic>
        <p:nvPicPr>
          <p:cNvPr id="5" name="Picture 18" descr="Logo-NET-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6438"/>
            <a:ext cx="9620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icc_new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715000"/>
            <a:ext cx="8969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" r="4495"/>
          <a:stretch>
            <a:fillRect/>
          </a:stretch>
        </p:blipFill>
        <p:spPr bwMode="auto">
          <a:xfrm>
            <a:off x="7215188" y="5643563"/>
            <a:ext cx="116046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34132" y="385208"/>
            <a:ext cx="260967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/>
            <a:r>
              <a:rPr lang="fr-FR" altLang="bg-BG" sz="3000" b="1" dirty="0">
                <a:solidFill>
                  <a:srgbClr val="688800"/>
                </a:solidFill>
              </a:rPr>
              <a:t>PRIORITY </a:t>
            </a:r>
            <a:r>
              <a:rPr lang="fr-FR" altLang="bg-BG" sz="3000" b="1" dirty="0" smtClean="0">
                <a:solidFill>
                  <a:srgbClr val="688800"/>
                </a:solidFill>
              </a:rPr>
              <a:t>1</a:t>
            </a:r>
            <a:endParaRPr lang="fr-FR" altLang="bg-BG" sz="3000" b="1" dirty="0">
              <a:solidFill>
                <a:srgbClr val="688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64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484784"/>
            <a:ext cx="8359678" cy="3600401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spcAft>
                <a:spcPts val="1200"/>
              </a:spcAft>
              <a:buSzPct val="65000"/>
              <a:buNone/>
            </a:pPr>
            <a:r>
              <a:rPr lang="en-US" altLang="bg-BG" sz="2400" b="1" dirty="0" smtClean="0"/>
              <a:t>OPPORTUNITIES:</a:t>
            </a:r>
            <a:endParaRPr lang="en-US" altLang="bg-BG" sz="2400" b="1" dirty="0"/>
          </a:p>
          <a:p>
            <a:pPr algn="just">
              <a:lnSpc>
                <a:spcPct val="90000"/>
              </a:lnSpc>
              <a:spcAft>
                <a:spcPts val="1800"/>
              </a:spcAft>
              <a:buSzPct val="65000"/>
              <a:buFont typeface="Wingdings" panose="05000000000000000000" pitchFamily="2" charset="2"/>
              <a:buChar char="v"/>
            </a:pPr>
            <a:r>
              <a:rPr lang="fr-FR" altLang="bg-BG" sz="2200" dirty="0"/>
              <a:t>Frontier research by the best individual reasearceres - </a:t>
            </a:r>
            <a:r>
              <a:rPr lang="en-US" sz="2200" dirty="0"/>
              <a:t>substantial grants to top-level individual researchers working in Europe</a:t>
            </a:r>
          </a:p>
          <a:p>
            <a:pPr algn="just">
              <a:lnSpc>
                <a:spcPct val="90000"/>
              </a:lnSpc>
              <a:spcAft>
                <a:spcPts val="18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Collaborative research to open new fields </a:t>
            </a:r>
            <a:r>
              <a:rPr lang="en-US" sz="2200" dirty="0" smtClean="0"/>
              <a:t>of innovation </a:t>
            </a:r>
            <a:endParaRPr lang="en-US" sz="2200" dirty="0"/>
          </a:p>
          <a:p>
            <a:pPr algn="just">
              <a:lnSpc>
                <a:spcPct val="90000"/>
              </a:lnSpc>
              <a:spcAft>
                <a:spcPts val="18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Opportunities for training and career development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Ensuring access to world-class </a:t>
            </a:r>
            <a:r>
              <a:rPr lang="en-US" sz="2200" dirty="0" smtClean="0"/>
              <a:t>facilities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SzPct val="65000"/>
              <a:buNone/>
            </a:pPr>
            <a:r>
              <a:rPr lang="en-US" altLang="bg-BG" sz="2400" dirty="0"/>
              <a:t/>
            </a:r>
            <a:br>
              <a:rPr lang="en-US" altLang="bg-BG" sz="2400" dirty="0"/>
            </a:br>
            <a:endParaRPr lang="bg-BG" altLang="bg-BG" sz="2400" dirty="0" smtClean="0">
              <a:latin typeface="Verdana" pitchFamily="34" charset="0"/>
            </a:endParaRPr>
          </a:p>
        </p:txBody>
      </p:sp>
      <p:pic>
        <p:nvPicPr>
          <p:cNvPr id="5" name="Picture 18" descr="Logo-NET-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6438"/>
            <a:ext cx="9620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icc_new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715000"/>
            <a:ext cx="8969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" r="4495"/>
          <a:stretch>
            <a:fillRect/>
          </a:stretch>
        </p:blipFill>
        <p:spPr bwMode="auto">
          <a:xfrm>
            <a:off x="7215188" y="5643563"/>
            <a:ext cx="116046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34132" y="385208"/>
            <a:ext cx="260967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/>
            <a:r>
              <a:rPr lang="fr-FR" altLang="bg-BG" sz="3000" b="1" dirty="0">
                <a:solidFill>
                  <a:srgbClr val="688800"/>
                </a:solidFill>
              </a:rPr>
              <a:t>PRIORITY </a:t>
            </a:r>
            <a:r>
              <a:rPr lang="fr-FR" altLang="bg-BG" sz="3000" b="1" dirty="0" smtClean="0">
                <a:solidFill>
                  <a:srgbClr val="688800"/>
                </a:solidFill>
              </a:rPr>
              <a:t>1</a:t>
            </a:r>
            <a:endParaRPr lang="fr-FR" altLang="bg-BG" sz="3000" b="1" dirty="0">
              <a:solidFill>
                <a:srgbClr val="688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10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128994494"/>
              </p:ext>
            </p:extLst>
          </p:nvPr>
        </p:nvGraphicFramePr>
        <p:xfrm>
          <a:off x="467544" y="1283831"/>
          <a:ext cx="8208912" cy="4374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45" name="Picture 18" descr="Logo-NET-E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6438"/>
            <a:ext cx="9620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4" descr="bicc_new_logo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715000"/>
            <a:ext cx="8969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" r="4495"/>
          <a:stretch>
            <a:fillRect/>
          </a:stretch>
        </p:blipFill>
        <p:spPr bwMode="auto">
          <a:xfrm>
            <a:off x="7215188" y="5643563"/>
            <a:ext cx="116046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34132" y="385208"/>
            <a:ext cx="260967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/>
            <a:r>
              <a:rPr lang="fr-FR" altLang="bg-BG" sz="3000" b="1" dirty="0">
                <a:solidFill>
                  <a:srgbClr val="688800"/>
                </a:solidFill>
              </a:rPr>
              <a:t>PRIORITY </a:t>
            </a:r>
            <a:r>
              <a:rPr lang="fr-FR" altLang="bg-BG" sz="3000" b="1" dirty="0" smtClean="0">
                <a:solidFill>
                  <a:srgbClr val="688800"/>
                </a:solidFill>
              </a:rPr>
              <a:t>2</a:t>
            </a:r>
            <a:endParaRPr lang="fr-FR" altLang="bg-BG" sz="3000" b="1" dirty="0">
              <a:solidFill>
                <a:srgbClr val="6888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723938"/>
            <a:ext cx="8229600" cy="32892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SzPct val="65000"/>
              <a:buNone/>
            </a:pPr>
            <a:r>
              <a:rPr lang="en-US" altLang="bg-BG" sz="2400" b="1" dirty="0" smtClean="0"/>
              <a:t>WHY?</a:t>
            </a:r>
          </a:p>
          <a:p>
            <a:pPr>
              <a:lnSpc>
                <a:spcPct val="90000"/>
              </a:lnSpc>
              <a:buSzPct val="65000"/>
              <a:buFontTx/>
              <a:buBlip>
                <a:blip r:embed="rId2"/>
              </a:buBlip>
            </a:pPr>
            <a:endParaRPr lang="en-US" altLang="bg-BG" sz="2400" dirty="0"/>
          </a:p>
          <a:p>
            <a:pPr algn="just">
              <a:lnSpc>
                <a:spcPct val="90000"/>
              </a:lnSpc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Strategic investments in key technologies underpin innovation across existing and emerging sectors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Europe needs to attract more private investment in research and innovation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Europe needs more innovative small and medium-sized enterprises (SMEs) to create growth and jobs</a:t>
            </a:r>
            <a:r>
              <a:rPr lang="en-US" altLang="bg-BG" sz="2400" dirty="0"/>
              <a:t/>
            </a:r>
            <a:br>
              <a:rPr lang="en-US" altLang="bg-BG" sz="2400" dirty="0"/>
            </a:br>
            <a:endParaRPr lang="bg-BG" altLang="bg-BG" sz="2400" dirty="0" smtClean="0">
              <a:latin typeface="Verdana" pitchFamily="34" charset="0"/>
            </a:endParaRPr>
          </a:p>
        </p:txBody>
      </p:sp>
      <p:pic>
        <p:nvPicPr>
          <p:cNvPr id="5" name="Picture 18" descr="Logo-NET-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6438"/>
            <a:ext cx="9620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icc_new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715000"/>
            <a:ext cx="8969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" r="4495"/>
          <a:stretch>
            <a:fillRect/>
          </a:stretch>
        </p:blipFill>
        <p:spPr bwMode="auto">
          <a:xfrm>
            <a:off x="7215188" y="5643563"/>
            <a:ext cx="116046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34132" y="385208"/>
            <a:ext cx="260967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/>
            <a:r>
              <a:rPr lang="fr-FR" altLang="bg-BG" sz="3000" b="1" dirty="0">
                <a:solidFill>
                  <a:srgbClr val="688800"/>
                </a:solidFill>
              </a:rPr>
              <a:t>PRIORITY </a:t>
            </a:r>
            <a:r>
              <a:rPr lang="fr-FR" altLang="bg-BG" sz="3000" b="1" dirty="0" smtClean="0">
                <a:solidFill>
                  <a:srgbClr val="688800"/>
                </a:solidFill>
              </a:rPr>
              <a:t>2</a:t>
            </a:r>
            <a:endParaRPr lang="fr-FR" altLang="bg-BG" sz="3000" b="1" dirty="0">
              <a:solidFill>
                <a:srgbClr val="688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892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602610"/>
            <a:ext cx="8229600" cy="348257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SzPct val="65000"/>
              <a:buNone/>
            </a:pPr>
            <a:r>
              <a:rPr lang="en-US" altLang="bg-BG" sz="2400" b="1" dirty="0" smtClean="0"/>
              <a:t>OPPORTUNITIES:</a:t>
            </a:r>
          </a:p>
          <a:p>
            <a:pPr>
              <a:lnSpc>
                <a:spcPct val="90000"/>
              </a:lnSpc>
              <a:buSzPct val="65000"/>
              <a:buFontTx/>
              <a:buBlip>
                <a:blip r:embed="rId2"/>
              </a:buBlip>
            </a:pPr>
            <a:endParaRPr lang="en-US" altLang="bg-BG" sz="2400" dirty="0"/>
          </a:p>
          <a:p>
            <a:pPr algn="just">
              <a:lnSpc>
                <a:spcPct val="90000"/>
              </a:lnSpc>
              <a:spcAft>
                <a:spcPts val="18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Make Europe a more attractive location to invest in research and innovation</a:t>
            </a:r>
          </a:p>
          <a:p>
            <a:pPr algn="just">
              <a:lnSpc>
                <a:spcPct val="90000"/>
              </a:lnSpc>
              <a:spcAft>
                <a:spcPts val="18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Major investments in key industrial technologies such as (ICT, nanotechnologies, materials, biotechnology, manufacturing, space)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  <a:buSzPct val="65000"/>
              <a:buFont typeface="Wingdings" panose="05000000000000000000" pitchFamily="2" charset="2"/>
              <a:buChar char="v"/>
            </a:pPr>
            <a:r>
              <a:rPr lang="en-US" sz="2200" dirty="0"/>
              <a:t>Facilitate access to risk finance</a:t>
            </a: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65000"/>
              <a:buNone/>
            </a:pPr>
            <a:r>
              <a:rPr lang="en-US" altLang="bg-BG" sz="2400" dirty="0" smtClean="0"/>
              <a:t/>
            </a:r>
            <a:br>
              <a:rPr lang="en-US" altLang="bg-BG" sz="2400" dirty="0" smtClean="0"/>
            </a:br>
            <a:endParaRPr lang="bg-BG" altLang="bg-BG" sz="2400" dirty="0" smtClean="0">
              <a:latin typeface="Verdana" pitchFamily="34" charset="0"/>
            </a:endParaRPr>
          </a:p>
        </p:txBody>
      </p:sp>
      <p:pic>
        <p:nvPicPr>
          <p:cNvPr id="5" name="Picture 18" descr="Logo-NET-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6438"/>
            <a:ext cx="9620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icc_new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715000"/>
            <a:ext cx="8969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4" r="4495"/>
          <a:stretch>
            <a:fillRect/>
          </a:stretch>
        </p:blipFill>
        <p:spPr bwMode="auto">
          <a:xfrm>
            <a:off x="7215188" y="5643563"/>
            <a:ext cx="116046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34132" y="385208"/>
            <a:ext cx="260967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/>
            <a:r>
              <a:rPr lang="fr-FR" altLang="bg-BG" sz="3000" b="1" dirty="0">
                <a:solidFill>
                  <a:srgbClr val="688800"/>
                </a:solidFill>
              </a:rPr>
              <a:t>PRIORITY </a:t>
            </a:r>
            <a:r>
              <a:rPr lang="fr-FR" altLang="bg-BG" sz="3000" b="1" dirty="0" smtClean="0">
                <a:solidFill>
                  <a:srgbClr val="688800"/>
                </a:solidFill>
              </a:rPr>
              <a:t>2</a:t>
            </a:r>
            <a:endParaRPr lang="fr-FR" altLang="bg-BG" sz="3000" b="1" dirty="0">
              <a:solidFill>
                <a:srgbClr val="688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39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1487</Words>
  <Application>Microsoft Office PowerPoint</Application>
  <PresentationFormat>On-screen Show (4:3)</PresentationFormat>
  <Paragraphs>241</Paragraphs>
  <Slides>26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Nouvelle présentation</vt:lpstr>
      <vt:lpstr>Custom Design</vt:lpstr>
      <vt:lpstr>1_Custom Design</vt:lpstr>
      <vt:lpstr>Slide 1</vt:lpstr>
      <vt:lpstr>HORIZON 2020</vt:lpstr>
      <vt:lpstr>MAIN PRIORITIES OF HORIZON 2020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Tipik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Benoit Goossens</dc:creator>
  <cp:lastModifiedBy>User</cp:lastModifiedBy>
  <cp:revision>151</cp:revision>
  <cp:lastPrinted>2008-06-02T19:37:29Z</cp:lastPrinted>
  <dcterms:created xsi:type="dcterms:W3CDTF">2008-05-28T14:43:30Z</dcterms:created>
  <dcterms:modified xsi:type="dcterms:W3CDTF">2014-01-16T11:23:19Z</dcterms:modified>
</cp:coreProperties>
</file>